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1"/>
  </p:sldMasterIdLst>
  <p:notesMasterIdLst>
    <p:notesMasterId r:id="rId3"/>
  </p:notesMasterIdLst>
  <p:sldIdLst>
    <p:sldId id="494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B" initials="M" lastIdx="1" clrIdx="0">
    <p:extLst>
      <p:ext uri="{19B8F6BF-5375-455C-9EA6-DF929625EA0E}">
        <p15:presenceInfo xmlns:p15="http://schemas.microsoft.com/office/powerpoint/2012/main" userId="M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F0B8A-9836-4210-BEA5-E19B4B93BE53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75EEA-DC2F-4CBE-B3BB-78575BAA5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9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82A094-6E46-4544-8923-45AEF3832D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A7EA867-189C-40F3-A48E-4443C3344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Latn-RS"/>
              <a:t>Kliknite da biste uredili stil podnaslova mastera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1606B187-A4A2-4B5F-B4D1-5D353501C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19A-CA79-469C-A039-465B8C4E3AEB}" type="datetimeFigureOut">
              <a:rPr lang="sr-Latn-RS" smtClean="0"/>
              <a:t>25.11.2021.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4AC74514-F33F-4E73-822A-08075B039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7E809151-4965-42AC-8C6E-9AF665EBD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E3BD-3E72-4D58-A0A9-05116C763FE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40835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E4A615-05B5-4A10-928C-54EF48926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vertikalni tekst 2">
            <a:extLst>
              <a:ext uri="{FF2B5EF4-FFF2-40B4-BE49-F238E27FC236}">
                <a16:creationId xmlns:a16="http://schemas.microsoft.com/office/drawing/2014/main" id="{182BC7D7-5625-45A6-978C-07AFB6B2A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2BB0D1BD-B34F-4528-8DB1-F1274EB56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19A-CA79-469C-A039-465B8C4E3AEB}" type="datetimeFigureOut">
              <a:rPr lang="sr-Latn-RS" smtClean="0"/>
              <a:t>25.11.2021.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915D2574-A110-453D-8303-213C09790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56F352DC-B0CB-4B93-87DD-003A7C6D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E3BD-3E72-4D58-A0A9-05116C763FE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0139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>
            <a:extLst>
              <a:ext uri="{FF2B5EF4-FFF2-40B4-BE49-F238E27FC236}">
                <a16:creationId xmlns:a16="http://schemas.microsoft.com/office/drawing/2014/main" id="{44200739-72D2-4065-BE60-9725464C8A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vertikalni tekst 2">
            <a:extLst>
              <a:ext uri="{FF2B5EF4-FFF2-40B4-BE49-F238E27FC236}">
                <a16:creationId xmlns:a16="http://schemas.microsoft.com/office/drawing/2014/main" id="{F41FF4AA-C2B6-4DAC-8983-DEC067D0D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4815A325-7927-4E96-8878-B7BA006C1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19A-CA79-469C-A039-465B8C4E3AEB}" type="datetimeFigureOut">
              <a:rPr lang="sr-Latn-RS" smtClean="0"/>
              <a:t>25.11.2021.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8004BA1A-D3EC-4074-BBB5-207ADB268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E51DF4A7-566D-4C0E-9B52-E951457A4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E3BD-3E72-4D58-A0A9-05116C763FE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4315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DE96D2F-0F1B-4EAA-BEC1-7AC68EB98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9B53FBE6-A668-4037-B537-0AE03793D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B020ADC9-5835-4472-8F53-F448E32E4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19A-CA79-469C-A039-465B8C4E3AEB}" type="datetimeFigureOut">
              <a:rPr lang="sr-Latn-RS" smtClean="0"/>
              <a:t>25.11.2021.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E91F3517-E779-4B55-8AA4-C511DCA60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988BF5D9-A1B0-41A2-BF90-64AA12CD2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E3BD-3E72-4D58-A0A9-05116C763FE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5381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77DA05-1572-413A-8F14-261A09BA7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59B46848-C0B4-435B-AB31-3A06A4244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0C1EFE53-1833-49BF-94CD-52172A071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19A-CA79-469C-A039-465B8C4E3AEB}" type="datetimeFigureOut">
              <a:rPr lang="sr-Latn-RS" smtClean="0"/>
              <a:t>25.11.2021.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158FCD4E-1901-4189-84A7-537FB3BC7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EF55A972-DF46-44D0-8A2A-EFF4F928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E3BD-3E72-4D58-A0A9-05116C763FE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61522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250D05-F433-495B-9081-77E5DBD51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4145D4F7-8AAB-44F4-AC70-3BC71EFD02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sadržaj 3">
            <a:extLst>
              <a:ext uri="{FF2B5EF4-FFF2-40B4-BE49-F238E27FC236}">
                <a16:creationId xmlns:a16="http://schemas.microsoft.com/office/drawing/2014/main" id="{19A5FC38-FCD4-4D4E-B569-BD399C21E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91C0859D-4FA8-442A-AAEC-3265544C4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19A-CA79-469C-A039-465B8C4E3AEB}" type="datetimeFigureOut">
              <a:rPr lang="sr-Latn-RS" smtClean="0"/>
              <a:t>25.11.2021.</a:t>
            </a:fld>
            <a:endParaRPr lang="sr-Latn-R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B27A7F51-83CD-43E8-A103-19E561F2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95D1841F-5013-4E75-A777-77141074E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E3BD-3E72-4D58-A0A9-05116C763FE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8724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C26A9B-326E-4650-8E06-DDEABE0FF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F1A74F96-8C33-490A-931C-8523471DD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4" name="Čuvar mesta za sadržaj 3">
            <a:extLst>
              <a:ext uri="{FF2B5EF4-FFF2-40B4-BE49-F238E27FC236}">
                <a16:creationId xmlns:a16="http://schemas.microsoft.com/office/drawing/2014/main" id="{0FB76552-21F4-4C80-9020-F651B0EFB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5" name="Čuvar mesta za tekst 4">
            <a:extLst>
              <a:ext uri="{FF2B5EF4-FFF2-40B4-BE49-F238E27FC236}">
                <a16:creationId xmlns:a16="http://schemas.microsoft.com/office/drawing/2014/main" id="{9F60DD30-E3D8-4DD4-98E3-320831FB6C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6" name="Čuvar mesta za sadržaj 5">
            <a:extLst>
              <a:ext uri="{FF2B5EF4-FFF2-40B4-BE49-F238E27FC236}">
                <a16:creationId xmlns:a16="http://schemas.microsoft.com/office/drawing/2014/main" id="{9076930F-327E-4D38-B649-AB69B69C8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7" name="Čuvar mesta za datum 6">
            <a:extLst>
              <a:ext uri="{FF2B5EF4-FFF2-40B4-BE49-F238E27FC236}">
                <a16:creationId xmlns:a16="http://schemas.microsoft.com/office/drawing/2014/main" id="{4AF2E3BD-60C1-48CF-BDFB-96E07849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19A-CA79-469C-A039-465B8C4E3AEB}" type="datetimeFigureOut">
              <a:rPr lang="sr-Latn-RS" smtClean="0"/>
              <a:t>25.11.2021.</a:t>
            </a:fld>
            <a:endParaRPr lang="sr-Latn-RS"/>
          </a:p>
        </p:txBody>
      </p:sp>
      <p:sp>
        <p:nvSpPr>
          <p:cNvPr id="8" name="Čuvar mesta za podnožje 7">
            <a:extLst>
              <a:ext uri="{FF2B5EF4-FFF2-40B4-BE49-F238E27FC236}">
                <a16:creationId xmlns:a16="http://schemas.microsoft.com/office/drawing/2014/main" id="{61547BF8-AA4E-4D6E-9B38-D16A7E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Čuvar mesta za broj slajda 8">
            <a:extLst>
              <a:ext uri="{FF2B5EF4-FFF2-40B4-BE49-F238E27FC236}">
                <a16:creationId xmlns:a16="http://schemas.microsoft.com/office/drawing/2014/main" id="{106BCA13-C67B-487F-86CA-17CFAA9A9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E3BD-3E72-4D58-A0A9-05116C763FE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3248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81317A-1E47-4B8C-8AE1-B8F4F8F20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datum 2">
            <a:extLst>
              <a:ext uri="{FF2B5EF4-FFF2-40B4-BE49-F238E27FC236}">
                <a16:creationId xmlns:a16="http://schemas.microsoft.com/office/drawing/2014/main" id="{B412A5BE-318C-48A6-A3E5-EC8C02A7C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19A-CA79-469C-A039-465B8C4E3AEB}" type="datetimeFigureOut">
              <a:rPr lang="sr-Latn-RS" smtClean="0"/>
              <a:t>25.11.2021.</a:t>
            </a:fld>
            <a:endParaRPr lang="sr-Latn-RS"/>
          </a:p>
        </p:txBody>
      </p:sp>
      <p:sp>
        <p:nvSpPr>
          <p:cNvPr id="4" name="Čuvar mesta za podnožje 3">
            <a:extLst>
              <a:ext uri="{FF2B5EF4-FFF2-40B4-BE49-F238E27FC236}">
                <a16:creationId xmlns:a16="http://schemas.microsoft.com/office/drawing/2014/main" id="{BBBA2DFB-1246-4F95-B897-9D2769C7A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Čuvar mesta za broj slajda 4">
            <a:extLst>
              <a:ext uri="{FF2B5EF4-FFF2-40B4-BE49-F238E27FC236}">
                <a16:creationId xmlns:a16="http://schemas.microsoft.com/office/drawing/2014/main" id="{AF741A9F-FCD8-4F32-B439-0D8107B0D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E3BD-3E72-4D58-A0A9-05116C763FE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27845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datum 1">
            <a:extLst>
              <a:ext uri="{FF2B5EF4-FFF2-40B4-BE49-F238E27FC236}">
                <a16:creationId xmlns:a16="http://schemas.microsoft.com/office/drawing/2014/main" id="{9AC297E4-291C-43BD-81E9-FD0738A4D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19A-CA79-469C-A039-465B8C4E3AEB}" type="datetimeFigureOut">
              <a:rPr lang="sr-Latn-RS" smtClean="0"/>
              <a:t>25.11.2021.</a:t>
            </a:fld>
            <a:endParaRPr lang="sr-Latn-RS"/>
          </a:p>
        </p:txBody>
      </p:sp>
      <p:sp>
        <p:nvSpPr>
          <p:cNvPr id="3" name="Čuvar mesta za podnožje 2">
            <a:extLst>
              <a:ext uri="{FF2B5EF4-FFF2-40B4-BE49-F238E27FC236}">
                <a16:creationId xmlns:a16="http://schemas.microsoft.com/office/drawing/2014/main" id="{A7FE949B-D34E-470A-9D71-FD521428C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147BECA3-9FD3-426E-A326-54DCB4A7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E3BD-3E72-4D58-A0A9-05116C763FE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8108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C888C6-392E-4CC3-9315-68DFB4089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FB637EF9-86FF-425D-8A58-A24AFE6C9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tekst 3">
            <a:extLst>
              <a:ext uri="{FF2B5EF4-FFF2-40B4-BE49-F238E27FC236}">
                <a16:creationId xmlns:a16="http://schemas.microsoft.com/office/drawing/2014/main" id="{949ED7FA-B0F0-4A98-8AC1-4545E6068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98B59DED-C19E-4A59-AA85-D6150FA28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19A-CA79-469C-A039-465B8C4E3AEB}" type="datetimeFigureOut">
              <a:rPr lang="sr-Latn-RS" smtClean="0"/>
              <a:t>25.11.2021.</a:t>
            </a:fld>
            <a:endParaRPr lang="sr-Latn-R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C13007AB-D94B-483A-94DE-6A1775C3A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20D4EEDF-3B3F-423E-A875-CA542FE7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E3BD-3E72-4D58-A0A9-05116C763FE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1499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3AB081-D760-4527-ADEC-CCAC4EAE0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liku 2">
            <a:extLst>
              <a:ext uri="{FF2B5EF4-FFF2-40B4-BE49-F238E27FC236}">
                <a16:creationId xmlns:a16="http://schemas.microsoft.com/office/drawing/2014/main" id="{D65C7C6E-86B6-4623-A691-251B97BEC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Čuvar mesta za tekst 3">
            <a:extLst>
              <a:ext uri="{FF2B5EF4-FFF2-40B4-BE49-F238E27FC236}">
                <a16:creationId xmlns:a16="http://schemas.microsoft.com/office/drawing/2014/main" id="{63126E1C-1AEE-4058-B521-347BD4522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25D126C3-0F08-4A5A-800D-04D158A0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719A-CA79-469C-A039-465B8C4E3AEB}" type="datetimeFigureOut">
              <a:rPr lang="sr-Latn-RS" smtClean="0"/>
              <a:t>25.11.2021.</a:t>
            </a:fld>
            <a:endParaRPr lang="sr-Latn-R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8F37F5EB-568A-45DA-A3FF-4491A3815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5107B7C1-4950-4791-9236-73D476B74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E3BD-3E72-4D58-A0A9-05116C763FE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8637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naslov 1">
            <a:extLst>
              <a:ext uri="{FF2B5EF4-FFF2-40B4-BE49-F238E27FC236}">
                <a16:creationId xmlns:a16="http://schemas.microsoft.com/office/drawing/2014/main" id="{45666010-334E-4C43-9F2A-8C24E4BD9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D2A8C526-8F4E-4CC3-BA6A-F02605DB4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A943AD58-14CD-4C7F-8872-EC86AC62E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2719A-CA79-469C-A039-465B8C4E3AEB}" type="datetimeFigureOut">
              <a:rPr lang="sr-Latn-RS" smtClean="0"/>
              <a:t>25.11.2021.</a:t>
            </a:fld>
            <a:endParaRPr lang="sr-Latn-R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65974ECB-05EE-4AA9-907D-3F6E52A4BB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2D80FD79-94F3-4B2E-965D-6683E40CB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0E3BD-3E72-4D58-A0A9-05116C763FE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2743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C339190A-BC8B-4A23-8AB2-B9097F01B9ED}"/>
              </a:ext>
            </a:extLst>
          </p:cNvPr>
          <p:cNvSpPr/>
          <p:nvPr/>
        </p:nvSpPr>
        <p:spPr>
          <a:xfrm>
            <a:off x="10009239" y="298827"/>
            <a:ext cx="1874379" cy="723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4EA1F4DD-7E20-4392-A5BE-3BF943D1B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018507"/>
              </p:ext>
            </p:extLst>
          </p:nvPr>
        </p:nvGraphicFramePr>
        <p:xfrm>
          <a:off x="401989" y="301996"/>
          <a:ext cx="11194144" cy="6146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69">
                  <a:extLst>
                    <a:ext uri="{9D8B030D-6E8A-4147-A177-3AD203B41FA5}">
                      <a16:colId xmlns:a16="http://schemas.microsoft.com/office/drawing/2014/main" val="1382280919"/>
                    </a:ext>
                  </a:extLst>
                </a:gridCol>
                <a:gridCol w="1091171">
                  <a:extLst>
                    <a:ext uri="{9D8B030D-6E8A-4147-A177-3AD203B41FA5}">
                      <a16:colId xmlns:a16="http://schemas.microsoft.com/office/drawing/2014/main" val="251008098"/>
                    </a:ext>
                  </a:extLst>
                </a:gridCol>
                <a:gridCol w="5223850">
                  <a:extLst>
                    <a:ext uri="{9D8B030D-6E8A-4147-A177-3AD203B41FA5}">
                      <a16:colId xmlns:a16="http://schemas.microsoft.com/office/drawing/2014/main" val="3376825703"/>
                    </a:ext>
                  </a:extLst>
                </a:gridCol>
                <a:gridCol w="4335254">
                  <a:extLst>
                    <a:ext uri="{9D8B030D-6E8A-4147-A177-3AD203B41FA5}">
                      <a16:colId xmlns:a16="http://schemas.microsoft.com/office/drawing/2014/main" val="2837771021"/>
                    </a:ext>
                  </a:extLst>
                </a:gridCol>
              </a:tblGrid>
              <a:tr h="21869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3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r>
                        <a:rPr lang="en-GB" sz="1300" b="0" baseline="300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</a:t>
                      </a:r>
                      <a:endParaRPr lang="en-GB" sz="1300" b="0" baseline="300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1874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3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Session</a:t>
                      </a:r>
                      <a:endParaRPr lang="en-GB" sz="13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1874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3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Topics &amp; contents</a:t>
                      </a:r>
                      <a:endParaRPr lang="en-GB" sz="13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1874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3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Speaker</a:t>
                      </a:r>
                      <a:endParaRPr lang="en-GB" sz="13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1874" marT="36000" marB="36000" anchor="ctr"/>
                </a:tc>
                <a:extLst>
                  <a:ext uri="{0D108BD9-81ED-4DB2-BD59-A6C34878D82A}">
                    <a16:rowId xmlns:a16="http://schemas.microsoft.com/office/drawing/2014/main" val="3086178426"/>
                  </a:ext>
                </a:extLst>
              </a:tr>
              <a:tr h="204251"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3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15:00</a:t>
                      </a:r>
                    </a:p>
                  </a:txBody>
                  <a:tcPr marL="0" marR="11874" marT="36000" marB="3600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Opening</a:t>
                      </a:r>
                      <a:endParaRPr lang="en-GB" sz="1200" b="1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Welcome and opening statements</a:t>
                      </a: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Ministry of Science and Technology Vietnam (TBC)</a:t>
                      </a:r>
                      <a:endParaRPr lang="en-GB" sz="1200" i="1" noProof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4069328742"/>
                  </a:ext>
                </a:extLst>
              </a:tr>
              <a:tr h="114675">
                <a:tc v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en-GB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74" marR="11874" marT="3600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en-GB" sz="14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74" marR="11874" marT="3600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i="1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Pierrick Fillon, European Commission, DG RTD</a:t>
                      </a: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1691208804"/>
                  </a:ext>
                </a:extLst>
              </a:tr>
              <a:tr h="161050">
                <a:tc rowSpan="2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30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15:10</a:t>
                      </a:r>
                    </a:p>
                  </a:txBody>
                  <a:tcPr marL="0" marR="11874" marT="36000" marB="36000" anchor="ctr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 </a:t>
                      </a: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ASEAN-EU cooperation opportunities in Sustainable Food Chain innovation</a:t>
                      </a:r>
                      <a:endParaRPr lang="en-GB" sz="12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Dr.</a:t>
                      </a:r>
                      <a:r>
                        <a:rPr lang="en-GB" sz="120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Michael Braun, </a:t>
                      </a:r>
                      <a:r>
                        <a:rPr lang="en-GB" sz="1200" i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E-READI </a:t>
                      </a:r>
                      <a:r>
                        <a:rPr lang="en-GB" sz="1200" i="1" noProof="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GreenTech</a:t>
                      </a:r>
                      <a:r>
                        <a:rPr lang="en-GB" sz="1200" i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team</a:t>
                      </a:r>
                      <a:endParaRPr lang="en-GB" sz="1200" i="1" noProof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28784543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en-GB" sz="13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1874" marT="36000" marB="3600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Europe’s “Farm-to-Fork” strategy for </a:t>
                      </a:r>
                      <a:r>
                        <a:rPr lang="en-US" sz="12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fair, healthy and environmentally-friendly food system</a:t>
                      </a:r>
                      <a:endParaRPr lang="en-GB" sz="12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i="1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Invited: Marta Iglesias, Senior Policy Officer, DG Agriculture, European Commission</a:t>
                      </a:r>
                      <a:endParaRPr lang="en-GB" sz="1200" i="1" noProof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992674961"/>
                  </a:ext>
                </a:extLst>
              </a:tr>
              <a:tr h="175844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30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15:15</a:t>
                      </a:r>
                    </a:p>
                  </a:txBody>
                  <a:tcPr marL="0" marR="11874" marT="36000" marB="3600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Europe’s “Farm-to-Fork” strategy for </a:t>
                      </a:r>
                      <a:r>
                        <a:rPr lang="en-US" sz="12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fair, healthy and environmentally-friendly food system</a:t>
                      </a:r>
                      <a:endParaRPr lang="en-GB" sz="1200" kern="1200" noProof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i="1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Invited: Marta Iglesias, Senior Policy Officer, DG Agriculture, European Commission</a:t>
                      </a: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856847730"/>
                  </a:ext>
                </a:extLst>
              </a:tr>
              <a:tr h="175844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30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15:20</a:t>
                      </a:r>
                    </a:p>
                  </a:txBody>
                  <a:tcPr marL="0" marR="11874" marT="36000" marB="3600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300" b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Introduction </a:t>
                      </a: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Regeneration from Farm to Fork and beyond</a:t>
                      </a:r>
                      <a:r>
                        <a:rPr lang="en-GB" sz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200" b="1" noProof="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US" sz="1200" i="1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Arlene Tan </a:t>
                      </a:r>
                      <a:r>
                        <a:rPr lang="en-US" sz="1200" i="1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Bantoto</a:t>
                      </a:r>
                      <a:r>
                        <a:rPr lang="en-US" sz="1200" i="1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Head of Public Affairs, Communications &amp; Sustainability, </a:t>
                      </a:r>
                      <a:r>
                        <a:rPr lang="en-GB" sz="1200" i="1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Nestlé S.A., Philippines</a:t>
                      </a: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4071227851"/>
                  </a:ext>
                </a:extLst>
              </a:tr>
              <a:tr h="384941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GB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15:30</a:t>
                      </a:r>
                    </a:p>
                  </a:txBody>
                  <a:tcPr marL="0" marR="11874" marT="36000" marB="36000" anchor="ctr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Food </a:t>
                      </a:r>
                      <a:br>
                        <a:rPr lang="en-GB" sz="1200" b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200" b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processing and packaging</a:t>
                      </a: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b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Extracting and valorising valuable products from food processing residues</a:t>
                      </a: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Assoc. Prof. Nguyen Minh Tan</a:t>
                      </a:r>
                      <a:r>
                        <a:rPr lang="en-GB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Hanoi University of Science and Technology, Vietnam</a:t>
                      </a:r>
                      <a:endParaRPr lang="en-GB" sz="1200" b="0" i="1" u="none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4187624884"/>
                  </a:ext>
                </a:extLst>
              </a:tr>
              <a:tr h="384941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GB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15:40</a:t>
                      </a:r>
                    </a:p>
                  </a:txBody>
                  <a:tcPr marL="0" marR="11874" marT="36000" marB="3600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b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From food processing waste to high-value ingredients and sustainable packaging materials</a:t>
                      </a: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Prof. Anil </a:t>
                      </a:r>
                      <a:r>
                        <a:rPr lang="en-GB" sz="1200" b="0" i="0" u="none" kern="1200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Kumal</a:t>
                      </a:r>
                      <a:r>
                        <a:rPr lang="en-GB" sz="1200" b="0" i="0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Anal,</a:t>
                      </a:r>
                      <a:r>
                        <a:rPr lang="en-GB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Asian Institute of Technology, Depart-</a:t>
                      </a:r>
                      <a:r>
                        <a:rPr lang="en-US" sz="1200" b="0" i="1" u="none" kern="1200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ment</a:t>
                      </a:r>
                      <a:r>
                        <a:rPr lang="en-US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of Food Agriculture and Bioresources, Bangkok, Thailand</a:t>
                      </a:r>
                      <a:endParaRPr lang="en-GB" sz="1200" b="0" i="1" u="none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785737795"/>
                  </a:ext>
                </a:extLst>
              </a:tr>
              <a:tr h="36695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GB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15:50</a:t>
                      </a:r>
                    </a:p>
                  </a:txBody>
                  <a:tcPr marL="0" marR="11874" marT="36000" marB="3600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b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Symbiotic Human-Robot Collaboration and its application to food processing and packaging</a:t>
                      </a: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Speaker  to be confirmed from HORIZON 2020 project SYMBIO-TIC</a:t>
                      </a: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3450384459"/>
                  </a:ext>
                </a:extLst>
              </a:tr>
              <a:tr h="36695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GB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16:00</a:t>
                      </a:r>
                    </a:p>
                  </a:txBody>
                  <a:tcPr marL="0" marR="11874" marT="36000" marB="3600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Recent advance in edible coating and its effect on fresh/fresh-cut fruits quality</a:t>
                      </a:r>
                      <a:endParaRPr lang="en-GB" sz="1200" b="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Prof. </a:t>
                      </a:r>
                      <a:r>
                        <a:rPr lang="en-GB" sz="1200" b="0" i="0" u="none" kern="1200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Norhashila</a:t>
                      </a:r>
                      <a:r>
                        <a:rPr lang="en-GB" sz="1200" b="0" i="0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Hashim</a:t>
                      </a:r>
                      <a:r>
                        <a:rPr lang="en-GB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Department Head Biological and Agricultural Engineering, </a:t>
                      </a:r>
                      <a:r>
                        <a:rPr lang="en-US" sz="1200" b="0" i="1" u="none" kern="1200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Universiti</a:t>
                      </a:r>
                      <a:r>
                        <a:rPr lang="en-US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Putra Malaysia</a:t>
                      </a:r>
                      <a:endParaRPr lang="en-GB" sz="1200" b="0" i="1" u="none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1681362258"/>
                  </a:ext>
                </a:extLst>
              </a:tr>
              <a:tr h="36695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GB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16:10</a:t>
                      </a:r>
                    </a:p>
                  </a:txBody>
                  <a:tcPr marL="0" marR="11874" marT="36000" marB="3600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BIOnTop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Novel packaging films 6 textiles with tailored end of life &amp;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perfor-mance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based on bio-based copolymers and coatings (HORIZON 2020 </a:t>
                      </a: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  <a:endParaRPr lang="en-GB" sz="1200" b="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Speaker </a:t>
                      </a:r>
                      <a:r>
                        <a:rPr lang="en-GB" sz="1200" b="0" i="1" u="none" kern="1200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t.b.c</a:t>
                      </a:r>
                      <a:r>
                        <a:rPr lang="en-GB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., AIMPLAS – Instituto </a:t>
                      </a:r>
                      <a:r>
                        <a:rPr lang="en-GB" sz="1200" b="0" i="1" u="none" kern="1200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Tecnológico</a:t>
                      </a:r>
                      <a:r>
                        <a:rPr lang="en-GB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del </a:t>
                      </a:r>
                      <a:r>
                        <a:rPr lang="en-GB" sz="1200" b="0" i="1" u="none" kern="1200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Plástico</a:t>
                      </a:r>
                      <a:r>
                        <a:rPr lang="en-GB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200" b="0" i="1" u="none" kern="1200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Paterna</a:t>
                      </a:r>
                      <a:r>
                        <a:rPr lang="en-GB" sz="1200" b="0" i="1" u="non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Valencia, Spain (Project Coordinator)</a:t>
                      </a: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3974370390"/>
                  </a:ext>
                </a:extLst>
              </a:tr>
              <a:tr h="211573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3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16:20</a:t>
                      </a:r>
                      <a:endParaRPr lang="en-GB" sz="13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11874" marT="36000" marB="3600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b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Discussion</a:t>
                      </a: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1471765508"/>
                  </a:ext>
                </a:extLst>
              </a:tr>
              <a:tr h="20037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GB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16:30</a:t>
                      </a:r>
                    </a:p>
                  </a:txBody>
                  <a:tcPr marL="0" marR="11874" marT="36000" marB="3600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GB" sz="1200" b="1" i="1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 marL="36000" marR="11874" marT="36000" marB="3600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GB" sz="1200" b="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 marL="36000" marR="11874" marT="36000" marB="3600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i="1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237788413"/>
                  </a:ext>
                </a:extLst>
              </a:tr>
              <a:tr h="428616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GB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16:35</a:t>
                      </a:r>
                    </a:p>
                  </a:txBody>
                  <a:tcPr marL="0" marR="11874" marT="36000" marB="36000" anchor="ctr"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Sustainable and secure food chains</a:t>
                      </a:r>
                      <a:endParaRPr lang="en-GB" sz="1200" b="1" i="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GB" sz="1200" b="0" kern="1200" noProof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TrustEat</a:t>
                      </a:r>
                      <a:r>
                        <a:rPr lang="en-GB" sz="1200" b="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200" b="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Building a trusty future food system by using blockchain tech (EU HORIZON 2020 project)</a:t>
                      </a:r>
                      <a:endParaRPr lang="en-GB" sz="1200" b="0" kern="1200" noProof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Prof. Lorenzo Pastrana, </a:t>
                      </a:r>
                      <a:r>
                        <a:rPr lang="en-US" sz="1200" i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International Iberian Nanotechnology Laboratory, Braga, Portugal (</a:t>
                      </a:r>
                      <a:r>
                        <a:rPr lang="en-GB" sz="1200" i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Project Coordinator) </a:t>
                      </a: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3681388878"/>
                  </a:ext>
                </a:extLst>
              </a:tr>
              <a:tr h="180067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GB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16:45</a:t>
                      </a:r>
                    </a:p>
                  </a:txBody>
                  <a:tcPr marL="0" marR="11874" marT="36000" marB="3600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noProof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TraceThai</a:t>
                      </a:r>
                      <a:r>
                        <a:rPr lang="en-GB" sz="12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Thai Food and agricultural products traceability system using Blockchain technology</a:t>
                      </a:r>
                    </a:p>
                  </a:txBody>
                  <a:tcPr marL="36000" marR="11874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i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Speaker </a:t>
                      </a:r>
                      <a:r>
                        <a:rPr lang="en-GB" sz="1200" i="1" noProof="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t.b.c</a:t>
                      </a:r>
                      <a:r>
                        <a:rPr lang="en-GB" sz="1200" i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Trade Policy and Strategy Office, Ministry of Commerce, Thailand</a:t>
                      </a:r>
                    </a:p>
                  </a:txBody>
                  <a:tcPr marL="36000" marR="11874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9410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GB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16:55</a:t>
                      </a:r>
                    </a:p>
                  </a:txBody>
                  <a:tcPr marL="0" marR="11874" marT="36000" marB="3600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EC-Asia Research Network on Integration of Global and Local Agri-Food Supply Chains Towards Sustainable Food Security (EU HORIZON 2020)</a:t>
                      </a:r>
                      <a:endParaRPr lang="en-GB" sz="1200" kern="1200" noProof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i="0" noProof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Dr.</a:t>
                      </a:r>
                      <a:r>
                        <a:rPr lang="en-GB" sz="1200" i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Dong Li, </a:t>
                      </a:r>
                      <a:r>
                        <a:rPr lang="en-GB" sz="1200" i="1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of Liverpool, UK (project coordinator)</a:t>
                      </a:r>
                    </a:p>
                  </a:txBody>
                  <a:tcPr marL="36000" marR="11874" marT="36000" marB="36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35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GB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17:05</a:t>
                      </a:r>
                    </a:p>
                  </a:txBody>
                  <a:tcPr marL="0" marR="11874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noProof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Discussion</a:t>
                      </a:r>
                    </a:p>
                  </a:txBody>
                  <a:tcPr marL="36000" marR="11874" marT="36000" marB="36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endParaRPr lang="en-GB" sz="1200" i="1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268908"/>
                  </a:ext>
                </a:extLst>
              </a:tr>
              <a:tr h="184077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GB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17:15</a:t>
                      </a:r>
                    </a:p>
                  </a:txBody>
                  <a:tcPr marL="0" marR="11874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Wrap up</a:t>
                      </a: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GB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Funding opportunities for research under European Framework Programme HORIZON EUROPE</a:t>
                      </a: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Speaker </a:t>
                      </a:r>
                      <a:r>
                        <a:rPr lang="en-GB" sz="1200" noProof="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t.b.c</a:t>
                      </a:r>
                      <a:r>
                        <a:rPr lang="en-GB" sz="1200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., </a:t>
                      </a:r>
                      <a:r>
                        <a:rPr lang="en-GB" sz="1200" i="1" noProof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European Commission, DG RTD</a:t>
                      </a: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1220497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n-GB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17:25</a:t>
                      </a:r>
                    </a:p>
                  </a:txBody>
                  <a:tcPr marL="0" marR="11874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n-GB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Concluding remarks</a:t>
                      </a:r>
                    </a:p>
                  </a:txBody>
                  <a:tcPr marL="36000" marR="11874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en-GB" sz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Speaker invited</a:t>
                      </a:r>
                      <a:r>
                        <a:rPr lang="en-GB" sz="1200" i="1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European Commission, DG RTD</a:t>
                      </a:r>
                    </a:p>
                  </a:txBody>
                  <a:tcPr marL="36000" marR="11874" marT="36000" marB="36000"/>
                </a:tc>
                <a:extLst>
                  <a:ext uri="{0D108BD9-81ED-4DB2-BD59-A6C34878D82A}">
                    <a16:rowId xmlns:a16="http://schemas.microsoft.com/office/drawing/2014/main" val="1049867302"/>
                  </a:ext>
                </a:extLst>
              </a:tr>
            </a:tbl>
          </a:graphicData>
        </a:graphic>
      </p:graphicFrame>
      <p:sp>
        <p:nvSpPr>
          <p:cNvPr id="10" name="Textfeld 8">
            <a:extLst>
              <a:ext uri="{FF2B5EF4-FFF2-40B4-BE49-F238E27FC236}">
                <a16:creationId xmlns:a16="http://schemas.microsoft.com/office/drawing/2014/main" id="{1520A980-CCAB-4C31-9338-53BC3ABF7EBE}"/>
              </a:ext>
            </a:extLst>
          </p:cNvPr>
          <p:cNvSpPr txBox="1"/>
          <p:nvPr/>
        </p:nvSpPr>
        <p:spPr>
          <a:xfrm>
            <a:off x="474782" y="6675231"/>
            <a:ext cx="8044757" cy="161583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/>
          <a:p>
            <a:pPr marL="182563" indent="-182563"/>
            <a:r>
              <a:rPr lang="en-US" sz="1050" baseline="30000" dirty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	All times in Vietnam/Thailand Standard Time; Philippines, Malaysia = +1 hour; Central European Time = -6 hours; GMT = -7 hours </a:t>
            </a:r>
          </a:p>
        </p:txBody>
      </p:sp>
      <p:sp>
        <p:nvSpPr>
          <p:cNvPr id="11" name="Textfeld 13">
            <a:extLst>
              <a:ext uri="{FF2B5EF4-FFF2-40B4-BE49-F238E27FC236}">
                <a16:creationId xmlns:a16="http://schemas.microsoft.com/office/drawing/2014/main" id="{33B64C38-3081-4C39-B45B-FF4402C1383D}"/>
              </a:ext>
            </a:extLst>
          </p:cNvPr>
          <p:cNvSpPr txBox="1"/>
          <p:nvPr/>
        </p:nvSpPr>
        <p:spPr>
          <a:xfrm>
            <a:off x="308382" y="-58235"/>
            <a:ext cx="92246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000" b="1" dirty="0">
                <a:latin typeface="Arial" panose="020B0604020202020204" pitchFamily="34" charset="0"/>
                <a:ea typeface="Adobe Gothic Std B" panose="020B0800000000000000" pitchFamily="34" charset="-128"/>
                <a:cs typeface="Arial" panose="020B0604020202020204" pitchFamily="34" charset="0"/>
              </a:rPr>
              <a:t>Draft Agenda Practitioner Talk on Sustainable Food Chain, 30.11.21</a:t>
            </a:r>
          </a:p>
        </p:txBody>
      </p:sp>
    </p:spTree>
    <p:extLst>
      <p:ext uri="{BB962C8B-B14F-4D97-AF65-F5344CB8AC3E}">
        <p14:creationId xmlns:p14="http://schemas.microsoft.com/office/powerpoint/2010/main" val="454502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426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Adobe Gothic Std B</vt:lpstr>
      <vt:lpstr>Arial</vt:lpstr>
      <vt:lpstr>Calibri</vt:lpstr>
      <vt:lpstr>Calibri Light</vt:lpstr>
      <vt:lpstr>Office 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MB</dc:creator>
  <cp:lastModifiedBy>Le Thi Viet Lam</cp:lastModifiedBy>
  <cp:revision>584</cp:revision>
  <dcterms:created xsi:type="dcterms:W3CDTF">2018-11-06T21:38:27Z</dcterms:created>
  <dcterms:modified xsi:type="dcterms:W3CDTF">2021-11-25T09:14:17Z</dcterms:modified>
</cp:coreProperties>
</file>