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96" r:id="rId2"/>
    <p:sldId id="277" r:id="rId3"/>
    <p:sldId id="297" r:id="rId4"/>
    <p:sldId id="313" r:id="rId5"/>
    <p:sldId id="311" r:id="rId6"/>
    <p:sldId id="314" r:id="rId7"/>
    <p:sldId id="315" r:id="rId8"/>
    <p:sldId id="317" r:id="rId9"/>
    <p:sldId id="316" r:id="rId10"/>
    <p:sldId id="318" r:id="rId11"/>
    <p:sldId id="312" r:id="rId12"/>
    <p:sldId id="319" r:id="rId13"/>
    <p:sldId id="320" r:id="rId14"/>
    <p:sldId id="321" r:id="rId15"/>
    <p:sldId id="322" r:id="rId16"/>
    <p:sldId id="323" r:id="rId17"/>
    <p:sldId id="324" r:id="rId18"/>
    <p:sldId id="325" r:id="rId19"/>
    <p:sldId id="326" r:id="rId20"/>
    <p:sldId id="327" r:id="rId21"/>
    <p:sldId id="328" r:id="rId22"/>
    <p:sldId id="308"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6600"/>
    <a:srgbClr val="35C9C2"/>
    <a:srgbClr val="2B166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013" autoAdjust="0"/>
    <p:restoredTop sz="94660" autoAdjust="0"/>
  </p:normalViewPr>
  <p:slideViewPr>
    <p:cSldViewPr>
      <p:cViewPr>
        <p:scale>
          <a:sx n="77" d="100"/>
          <a:sy n="77" d="100"/>
        </p:scale>
        <p:origin x="-1158" y="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7919A9-FC75-451A-9B6B-F4F82855A7B2}" type="datetimeFigureOut">
              <a:rPr lang="en-US" smtClean="0"/>
              <a:pPr/>
              <a:t>5/9/2017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569365-0CA1-4171-AD86-B1AD2D9AA81C}" type="slidenum">
              <a:rPr lang="en-US" smtClean="0"/>
              <a:pPr/>
              <a:t>‹#›</a:t>
            </a:fld>
            <a:endParaRPr lang="en-US"/>
          </a:p>
        </p:txBody>
      </p:sp>
    </p:spTree>
    <p:extLst>
      <p:ext uri="{BB962C8B-B14F-4D97-AF65-F5344CB8AC3E}">
        <p14:creationId xmlns:p14="http://schemas.microsoft.com/office/powerpoint/2010/main" xmlns="" val="2552515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ea typeface="宋体" panose="02010600030101010101" pitchFamily="2" charset="-122"/>
            </a:endParaRP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fld id="{9448CEA6-A243-4E6F-B30D-9C867891A25C}" type="slidenum">
              <a:rPr lang="en-US" altLang="en-US" sz="1200" smtClean="0"/>
              <a:pPr/>
              <a:t>1</a:t>
            </a:fld>
            <a:endParaRPr lang="en-US" altLang="en-US" sz="1200" smtClean="0"/>
          </a:p>
        </p:txBody>
      </p:sp>
      <p:sp>
        <p:nvSpPr>
          <p:cNvPr id="6149" name="Date Placeholder 4"/>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endParaRPr lang="en-US" altLang="en-US" sz="1200" smtClean="0"/>
          </a:p>
        </p:txBody>
      </p:sp>
    </p:spTree>
    <p:extLst>
      <p:ext uri="{BB962C8B-B14F-4D97-AF65-F5344CB8AC3E}">
        <p14:creationId xmlns:p14="http://schemas.microsoft.com/office/powerpoint/2010/main" xmlns="" val="36418629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3089" name="Object 17"/>
          <p:cNvGraphicFramePr>
            <a:graphicFrameLocks noChangeAspect="1"/>
          </p:cNvGraphicFramePr>
          <p:nvPr/>
        </p:nvGraphicFramePr>
        <p:xfrm>
          <a:off x="0" y="0"/>
          <a:ext cx="9144000" cy="6858000"/>
        </p:xfrm>
        <a:graphic>
          <a:graphicData uri="http://schemas.openxmlformats.org/presentationml/2006/ole">
            <p:oleObj spid="_x0000_s3124" name="Image" r:id="rId3" imgW="7606349" imgH="6095238" progId="">
              <p:embed/>
            </p:oleObj>
          </a:graphicData>
        </a:graphic>
      </p:graphicFrame>
      <p:sp>
        <p:nvSpPr>
          <p:cNvPr id="3090" name="Freeform 18"/>
          <p:cNvSpPr>
            <a:spLocks/>
          </p:cNvSpPr>
          <p:nvPr/>
        </p:nvSpPr>
        <p:spPr bwMode="gray">
          <a:xfrm>
            <a:off x="25400" y="3784600"/>
            <a:ext cx="9118600" cy="2928938"/>
          </a:xfrm>
          <a:custGeom>
            <a:avLst/>
            <a:gdLst>
              <a:gd name="T0" fmla="*/ 0 w 5776"/>
              <a:gd name="T1" fmla="*/ 1845 h 1845"/>
              <a:gd name="T2" fmla="*/ 0 w 5776"/>
              <a:gd name="T3" fmla="*/ 1336 h 1845"/>
              <a:gd name="T4" fmla="*/ 3664 w 5776"/>
              <a:gd name="T5" fmla="*/ 1456 h 1845"/>
              <a:gd name="T6" fmla="*/ 5776 w 5776"/>
              <a:gd name="T7" fmla="*/ 0 h 1845"/>
              <a:gd name="T8" fmla="*/ 5752 w 5776"/>
              <a:gd name="T9" fmla="*/ 1845 h 1845"/>
              <a:gd name="T10" fmla="*/ 0 w 5776"/>
              <a:gd name="T11" fmla="*/ 1845 h 1845"/>
            </a:gdLst>
            <a:ahLst/>
            <a:cxnLst>
              <a:cxn ang="0">
                <a:pos x="T0" y="T1"/>
              </a:cxn>
              <a:cxn ang="0">
                <a:pos x="T2" y="T3"/>
              </a:cxn>
              <a:cxn ang="0">
                <a:pos x="T4" y="T5"/>
              </a:cxn>
              <a:cxn ang="0">
                <a:pos x="T6" y="T7"/>
              </a:cxn>
              <a:cxn ang="0">
                <a:pos x="T8" y="T9"/>
              </a:cxn>
              <a:cxn ang="0">
                <a:pos x="T10" y="T11"/>
              </a:cxn>
            </a:cxnLst>
            <a:rect l="0" t="0" r="r" b="b"/>
            <a:pathLst>
              <a:path w="5776" h="1845">
                <a:moveTo>
                  <a:pt x="0" y="1845"/>
                </a:moveTo>
                <a:lnTo>
                  <a:pt x="0" y="1336"/>
                </a:lnTo>
                <a:cubicBezTo>
                  <a:pt x="1039" y="1531"/>
                  <a:pt x="2448" y="1744"/>
                  <a:pt x="3664" y="1456"/>
                </a:cubicBezTo>
                <a:cubicBezTo>
                  <a:pt x="4880" y="1168"/>
                  <a:pt x="5624" y="520"/>
                  <a:pt x="5776" y="0"/>
                </a:cubicBezTo>
                <a:lnTo>
                  <a:pt x="5752" y="1845"/>
                </a:lnTo>
                <a:lnTo>
                  <a:pt x="0" y="1845"/>
                </a:lnTo>
                <a:close/>
              </a:path>
            </a:pathLst>
          </a:cu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094" name="Freeform 22"/>
          <p:cNvSpPr>
            <a:spLocks/>
          </p:cNvSpPr>
          <p:nvPr/>
        </p:nvSpPr>
        <p:spPr bwMode="gray">
          <a:xfrm>
            <a:off x="0" y="4076700"/>
            <a:ext cx="5435600" cy="2349500"/>
          </a:xfrm>
          <a:custGeom>
            <a:avLst/>
            <a:gdLst>
              <a:gd name="T0" fmla="*/ 3048 w 3048"/>
              <a:gd name="T1" fmla="*/ 1335 h 1424"/>
              <a:gd name="T2" fmla="*/ 1440 w 3048"/>
              <a:gd name="T3" fmla="*/ 1099 h 1424"/>
              <a:gd name="T4" fmla="*/ 0 w 3048"/>
              <a:gd name="T5" fmla="*/ 0 h 1424"/>
              <a:gd name="T6" fmla="*/ 0 w 3048"/>
              <a:gd name="T7" fmla="*/ 1424 h 1424"/>
              <a:gd name="T8" fmla="*/ 3048 w 3048"/>
              <a:gd name="T9" fmla="*/ 1335 h 1424"/>
            </a:gdLst>
            <a:ahLst/>
            <a:cxnLst>
              <a:cxn ang="0">
                <a:pos x="T0" y="T1"/>
              </a:cxn>
              <a:cxn ang="0">
                <a:pos x="T2" y="T3"/>
              </a:cxn>
              <a:cxn ang="0">
                <a:pos x="T4" y="T5"/>
              </a:cxn>
              <a:cxn ang="0">
                <a:pos x="T6" y="T7"/>
              </a:cxn>
              <a:cxn ang="0">
                <a:pos x="T8" y="T9"/>
              </a:cxn>
            </a:cxnLst>
            <a:rect l="0" t="0" r="r" b="b"/>
            <a:pathLst>
              <a:path w="3048" h="1424">
                <a:moveTo>
                  <a:pt x="3048" y="1335"/>
                </a:moveTo>
                <a:cubicBezTo>
                  <a:pt x="3048" y="1335"/>
                  <a:pt x="2352" y="1424"/>
                  <a:pt x="1440" y="1099"/>
                </a:cubicBezTo>
                <a:cubicBezTo>
                  <a:pt x="528" y="773"/>
                  <a:pt x="8" y="41"/>
                  <a:pt x="0" y="0"/>
                </a:cubicBezTo>
                <a:lnTo>
                  <a:pt x="0" y="1424"/>
                </a:lnTo>
                <a:lnTo>
                  <a:pt x="3048" y="1335"/>
                </a:lnTo>
                <a:close/>
              </a:path>
            </a:pathLst>
          </a:cu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091" name="Freeform 19"/>
          <p:cNvSpPr>
            <a:spLocks/>
          </p:cNvSpPr>
          <p:nvPr/>
        </p:nvSpPr>
        <p:spPr bwMode="gray">
          <a:xfrm>
            <a:off x="0" y="4395788"/>
            <a:ext cx="9169400" cy="2476500"/>
          </a:xfrm>
          <a:custGeom>
            <a:avLst/>
            <a:gdLst>
              <a:gd name="T0" fmla="*/ 0 w 5776"/>
              <a:gd name="T1" fmla="*/ 1560 h 1560"/>
              <a:gd name="T2" fmla="*/ 0 w 5776"/>
              <a:gd name="T3" fmla="*/ 928 h 1560"/>
              <a:gd name="T4" fmla="*/ 4200 w 5776"/>
              <a:gd name="T5" fmla="*/ 984 h 1560"/>
              <a:gd name="T6" fmla="*/ 5768 w 5776"/>
              <a:gd name="T7" fmla="*/ 0 h 1560"/>
              <a:gd name="T8" fmla="*/ 5760 w 5776"/>
              <a:gd name="T9" fmla="*/ 1560 h 1560"/>
              <a:gd name="T10" fmla="*/ 0 w 5776"/>
              <a:gd name="T11" fmla="*/ 1560 h 1560"/>
            </a:gdLst>
            <a:ahLst/>
            <a:cxnLst>
              <a:cxn ang="0">
                <a:pos x="T0" y="T1"/>
              </a:cxn>
              <a:cxn ang="0">
                <a:pos x="T2" y="T3"/>
              </a:cxn>
              <a:cxn ang="0">
                <a:pos x="T4" y="T5"/>
              </a:cxn>
              <a:cxn ang="0">
                <a:pos x="T6" y="T7"/>
              </a:cxn>
              <a:cxn ang="0">
                <a:pos x="T8" y="T9"/>
              </a:cxn>
              <a:cxn ang="0">
                <a:pos x="T10" y="T11"/>
              </a:cxn>
            </a:cxnLst>
            <a:rect l="0" t="0" r="r" b="b"/>
            <a:pathLst>
              <a:path w="5776" h="1560">
                <a:moveTo>
                  <a:pt x="0" y="1560"/>
                </a:moveTo>
                <a:lnTo>
                  <a:pt x="0" y="928"/>
                </a:lnTo>
                <a:cubicBezTo>
                  <a:pt x="1040" y="1114"/>
                  <a:pt x="3064" y="1370"/>
                  <a:pt x="4200" y="984"/>
                </a:cubicBezTo>
                <a:cubicBezTo>
                  <a:pt x="5336" y="599"/>
                  <a:pt x="5776" y="24"/>
                  <a:pt x="5768" y="0"/>
                </a:cubicBezTo>
                <a:lnTo>
                  <a:pt x="5760" y="1560"/>
                </a:lnTo>
                <a:lnTo>
                  <a:pt x="0" y="1560"/>
                </a:lnTo>
                <a:close/>
              </a:path>
            </a:pathLst>
          </a:custGeom>
          <a:gradFill rotWithShape="1">
            <a:gsLst>
              <a:gs pos="0">
                <a:schemeClr val="accent1"/>
              </a:gs>
              <a:gs pos="100000">
                <a:schemeClr val="tx2"/>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075" name="Rectangle 3"/>
          <p:cNvSpPr>
            <a:spLocks noGrp="1" noChangeArrowheads="1"/>
          </p:cNvSpPr>
          <p:nvPr>
            <p:ph type="subTitle" idx="1"/>
          </p:nvPr>
        </p:nvSpPr>
        <p:spPr bwMode="black">
          <a:xfrm>
            <a:off x="1600200" y="4724400"/>
            <a:ext cx="6172200" cy="381000"/>
          </a:xfrm>
        </p:spPr>
        <p:txBody>
          <a:bodyPr/>
          <a:lstStyle>
            <a:lvl1pPr marL="0" indent="0" algn="ctr">
              <a:buFont typeface="Wingdings" panose="05000000000000000000" pitchFamily="2" charset="2"/>
              <a:buNone/>
              <a:defRPr sz="2400" b="0">
                <a:solidFill>
                  <a:srgbClr val="2B166E"/>
                </a:solidFill>
              </a:defRPr>
            </a:lvl1pPr>
          </a:lstStyle>
          <a:p>
            <a:pPr lvl="0"/>
            <a:r>
              <a:rPr lang="en-US" altLang="en-US" noProof="0" smtClean="0"/>
              <a:t>Click to edit Master subtitle style</a:t>
            </a:r>
          </a:p>
        </p:txBody>
      </p:sp>
      <p:sp>
        <p:nvSpPr>
          <p:cNvPr id="3076" name="Rectangle 4"/>
          <p:cNvSpPr>
            <a:spLocks noGrp="1" noChangeArrowheads="1"/>
          </p:cNvSpPr>
          <p:nvPr>
            <p:ph type="dt" sz="half" idx="2"/>
          </p:nvPr>
        </p:nvSpPr>
        <p:spPr>
          <a:xfrm>
            <a:off x="457200" y="6553200"/>
            <a:ext cx="2133600" cy="168275"/>
          </a:xfrm>
        </p:spPr>
        <p:txBody>
          <a:bodyPr/>
          <a:lstStyle>
            <a:lvl1pPr>
              <a:defRPr>
                <a:latin typeface="Arial" panose="020B0604020202020204" pitchFamily="34" charset="0"/>
              </a:defRPr>
            </a:lvl1pPr>
          </a:lstStyle>
          <a:p>
            <a:endParaRPr lang="en-US" altLang="en-US"/>
          </a:p>
        </p:txBody>
      </p:sp>
      <p:sp>
        <p:nvSpPr>
          <p:cNvPr id="3077" name="Rectangle 5"/>
          <p:cNvSpPr>
            <a:spLocks noGrp="1" noChangeArrowheads="1"/>
          </p:cNvSpPr>
          <p:nvPr>
            <p:ph type="ftr" sz="quarter" idx="3"/>
          </p:nvPr>
        </p:nvSpPr>
        <p:spPr>
          <a:xfrm>
            <a:off x="3124200" y="6553200"/>
            <a:ext cx="2895600" cy="168275"/>
          </a:xfrm>
        </p:spPr>
        <p:txBody>
          <a:bodyPr/>
          <a:lstStyle>
            <a:lvl1pPr algn="ctr">
              <a:defRPr sz="1200" b="0">
                <a:latin typeface="Arial" panose="020B0604020202020204" pitchFamily="34" charset="0"/>
              </a:defRPr>
            </a:lvl1pPr>
          </a:lstStyle>
          <a:p>
            <a:endParaRPr lang="en-US" altLang="en-US"/>
          </a:p>
        </p:txBody>
      </p:sp>
      <p:sp>
        <p:nvSpPr>
          <p:cNvPr id="3078" name="Rectangle 6"/>
          <p:cNvSpPr>
            <a:spLocks noGrp="1" noChangeArrowheads="1"/>
          </p:cNvSpPr>
          <p:nvPr>
            <p:ph type="sldNum" sz="quarter" idx="4"/>
          </p:nvPr>
        </p:nvSpPr>
        <p:spPr>
          <a:xfrm>
            <a:off x="6553200" y="6553200"/>
            <a:ext cx="2133600" cy="168275"/>
          </a:xfrm>
        </p:spPr>
        <p:txBody>
          <a:bodyPr/>
          <a:lstStyle>
            <a:lvl1pPr>
              <a:defRPr sz="1200"/>
            </a:lvl1pPr>
          </a:lstStyle>
          <a:p>
            <a:fld id="{5F7C2C3C-47D2-4024-AA70-ABF5E606D2CA}" type="slidenum">
              <a:rPr lang="en-US" altLang="en-US"/>
              <a:pPr/>
              <a:t>‹#›</a:t>
            </a:fld>
            <a:endParaRPr lang="en-US" altLang="en-US"/>
          </a:p>
        </p:txBody>
      </p:sp>
      <p:sp>
        <p:nvSpPr>
          <p:cNvPr id="3086" name="Text Box 14"/>
          <p:cNvSpPr txBox="1">
            <a:spLocks noChangeArrowheads="1"/>
          </p:cNvSpPr>
          <p:nvPr/>
        </p:nvSpPr>
        <p:spPr bwMode="white">
          <a:xfrm>
            <a:off x="7391400" y="5943600"/>
            <a:ext cx="14478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sz="2800" b="1">
                <a:solidFill>
                  <a:schemeClr val="bg1"/>
                </a:solidFill>
                <a:latin typeface="Verdana" panose="020B0604030504040204" pitchFamily="34" charset="0"/>
              </a:rPr>
              <a:t>LOGO</a:t>
            </a:r>
          </a:p>
        </p:txBody>
      </p:sp>
      <p:sp>
        <p:nvSpPr>
          <p:cNvPr id="3093" name="Rectangle 21"/>
          <p:cNvSpPr>
            <a:spLocks noGrp="1" noChangeArrowheads="1"/>
          </p:cNvSpPr>
          <p:nvPr>
            <p:ph type="ctrTitle" sz="quarter"/>
          </p:nvPr>
        </p:nvSpPr>
        <p:spPr bwMode="gray">
          <a:xfrm>
            <a:off x="1331913" y="1905000"/>
            <a:ext cx="6707187" cy="1074738"/>
          </a:xfrm>
          <a:extLst>
            <a:ext uri="{909E8E84-426E-40DD-AFC4-6F175D3DCCD1}">
              <a14:hiddenFill xmlns:a14="http://schemas.microsoft.com/office/drawing/2010/main" xmlns="">
                <a:gradFill rotWithShape="1">
                  <a:gsLst>
                    <a:gs pos="0">
                      <a:schemeClr val="tx1"/>
                    </a:gs>
                    <a:gs pos="50000">
                      <a:schemeClr val="hlink"/>
                    </a:gs>
                    <a:gs pos="100000">
                      <a:schemeClr val="tx1"/>
                    </a:gs>
                  </a:gsLst>
                  <a:lin ang="0" scaled="1"/>
                </a:gradFill>
              </a14:hiddenFill>
            </a:ext>
          </a:extLst>
        </p:spPr>
        <p:txBody>
          <a:bodyPr/>
          <a:lstStyle>
            <a:lvl1pPr>
              <a:defRPr sz="4400">
                <a:solidFill>
                  <a:schemeClr val="tx1"/>
                </a:solidFill>
                <a:effectLst>
                  <a:outerShdw blurRad="38100" dist="38100" dir="2700000" algn="tl">
                    <a:srgbClr val="C0C0C0"/>
                  </a:outerShdw>
                </a:effectLst>
              </a:defRPr>
            </a:lvl1pPr>
          </a:lstStyle>
          <a:p>
            <a:pPr lvl="0"/>
            <a:r>
              <a:rPr lang="en-US" altLang="ko-KR" noProof="0" smtClean="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t>www.themegallery.com</a:t>
            </a:r>
          </a:p>
        </p:txBody>
      </p:sp>
      <p:sp>
        <p:nvSpPr>
          <p:cNvPr id="5" name="Footer Placeholder 4"/>
          <p:cNvSpPr>
            <a:spLocks noGrp="1"/>
          </p:cNvSpPr>
          <p:nvPr>
            <p:ph type="ftr" sz="quarter" idx="11"/>
          </p:nvPr>
        </p:nvSpPr>
        <p:spPr/>
        <p:txBody>
          <a:bodyPr/>
          <a:lstStyle>
            <a:lvl1pPr>
              <a:defRPr/>
            </a:lvl1pPr>
          </a:lstStyle>
          <a:p>
            <a:r>
              <a:rPr lang="en-US" altLang="en-US"/>
              <a:t>Company Logo</a:t>
            </a:r>
          </a:p>
        </p:txBody>
      </p:sp>
      <p:sp>
        <p:nvSpPr>
          <p:cNvPr id="6" name="Slide Number Placeholder 5"/>
          <p:cNvSpPr>
            <a:spLocks noGrp="1"/>
          </p:cNvSpPr>
          <p:nvPr>
            <p:ph type="sldNum" sz="quarter" idx="12"/>
          </p:nvPr>
        </p:nvSpPr>
        <p:spPr/>
        <p:txBody>
          <a:bodyPr/>
          <a:lstStyle>
            <a:lvl1pPr>
              <a:defRPr/>
            </a:lvl1pPr>
          </a:lstStyle>
          <a:p>
            <a:fld id="{A604ACB6-BB9E-4922-B6CC-BC6A999483DB}" type="slidenum">
              <a:rPr lang="en-US" altLang="en-US"/>
              <a:pPr/>
              <a:t>‹#›</a:t>
            </a:fld>
            <a:endParaRPr lang="en-US" altLang="en-US"/>
          </a:p>
        </p:txBody>
      </p:sp>
    </p:spTree>
    <p:extLst>
      <p:ext uri="{BB962C8B-B14F-4D97-AF65-F5344CB8AC3E}">
        <p14:creationId xmlns:p14="http://schemas.microsoft.com/office/powerpoint/2010/main" xmlns="" val="2953600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0813"/>
            <a:ext cx="2057400" cy="5997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9800" cy="5997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t>www.themegallery.com</a:t>
            </a:r>
          </a:p>
        </p:txBody>
      </p:sp>
      <p:sp>
        <p:nvSpPr>
          <p:cNvPr id="5" name="Footer Placeholder 4"/>
          <p:cNvSpPr>
            <a:spLocks noGrp="1"/>
          </p:cNvSpPr>
          <p:nvPr>
            <p:ph type="ftr" sz="quarter" idx="11"/>
          </p:nvPr>
        </p:nvSpPr>
        <p:spPr/>
        <p:txBody>
          <a:bodyPr/>
          <a:lstStyle>
            <a:lvl1pPr>
              <a:defRPr/>
            </a:lvl1pPr>
          </a:lstStyle>
          <a:p>
            <a:r>
              <a:rPr lang="en-US" altLang="en-US"/>
              <a:t>Company Logo</a:t>
            </a:r>
          </a:p>
        </p:txBody>
      </p:sp>
      <p:sp>
        <p:nvSpPr>
          <p:cNvPr id="6" name="Slide Number Placeholder 5"/>
          <p:cNvSpPr>
            <a:spLocks noGrp="1"/>
          </p:cNvSpPr>
          <p:nvPr>
            <p:ph type="sldNum" sz="quarter" idx="12"/>
          </p:nvPr>
        </p:nvSpPr>
        <p:spPr/>
        <p:txBody>
          <a:bodyPr/>
          <a:lstStyle>
            <a:lvl1pPr>
              <a:defRPr/>
            </a:lvl1pPr>
          </a:lstStyle>
          <a:p>
            <a:fld id="{F38AB20B-9EB2-46C0-A335-495335001D41}" type="slidenum">
              <a:rPr lang="en-US" altLang="en-US"/>
              <a:pPr/>
              <a:t>‹#›</a:t>
            </a:fld>
            <a:endParaRPr lang="en-US" altLang="en-US"/>
          </a:p>
        </p:txBody>
      </p:sp>
    </p:spTree>
    <p:extLst>
      <p:ext uri="{BB962C8B-B14F-4D97-AF65-F5344CB8AC3E}">
        <p14:creationId xmlns:p14="http://schemas.microsoft.com/office/powerpoint/2010/main" xmlns="" val="2240455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0813"/>
            <a:ext cx="8229600" cy="563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900113"/>
            <a:ext cx="8229600" cy="5248275"/>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523038"/>
            <a:ext cx="2133600" cy="320675"/>
          </a:xfrm>
        </p:spPr>
        <p:txBody>
          <a:bodyPr/>
          <a:lstStyle>
            <a:lvl1pPr>
              <a:defRPr/>
            </a:lvl1pPr>
          </a:lstStyle>
          <a:p>
            <a:r>
              <a:rPr lang="en-US" altLang="en-US"/>
              <a:t>www.themegallery.com</a:t>
            </a:r>
          </a:p>
        </p:txBody>
      </p:sp>
      <p:sp>
        <p:nvSpPr>
          <p:cNvPr id="5" name="Footer Placeholder 4"/>
          <p:cNvSpPr>
            <a:spLocks noGrp="1"/>
          </p:cNvSpPr>
          <p:nvPr>
            <p:ph type="ftr" sz="quarter" idx="11"/>
          </p:nvPr>
        </p:nvSpPr>
        <p:spPr>
          <a:xfrm>
            <a:off x="6324600" y="6537325"/>
            <a:ext cx="2438400" cy="320675"/>
          </a:xfrm>
        </p:spPr>
        <p:txBody>
          <a:bodyPr/>
          <a:lstStyle>
            <a:lvl1pPr>
              <a:defRPr/>
            </a:lvl1pPr>
          </a:lstStyle>
          <a:p>
            <a:r>
              <a:rPr lang="en-US" altLang="en-US"/>
              <a:t>Company Logo</a:t>
            </a:r>
          </a:p>
        </p:txBody>
      </p:sp>
      <p:sp>
        <p:nvSpPr>
          <p:cNvPr id="6" name="Slide Number Placeholder 5"/>
          <p:cNvSpPr>
            <a:spLocks noGrp="1"/>
          </p:cNvSpPr>
          <p:nvPr>
            <p:ph type="sldNum" sz="quarter" idx="12"/>
          </p:nvPr>
        </p:nvSpPr>
        <p:spPr>
          <a:xfrm>
            <a:off x="3276600" y="6537325"/>
            <a:ext cx="2133600" cy="320675"/>
          </a:xfrm>
        </p:spPr>
        <p:txBody>
          <a:bodyPr/>
          <a:lstStyle>
            <a:lvl1pPr>
              <a:defRPr/>
            </a:lvl1pPr>
          </a:lstStyle>
          <a:p>
            <a:fld id="{16136709-5D85-4F70-BA85-DE9A953E4ADE}" type="slidenum">
              <a:rPr lang="en-US" altLang="en-US"/>
              <a:pPr/>
              <a:t>‹#›</a:t>
            </a:fld>
            <a:endParaRPr lang="en-US" altLang="en-US"/>
          </a:p>
        </p:txBody>
      </p:sp>
    </p:spTree>
    <p:extLst>
      <p:ext uri="{BB962C8B-B14F-4D97-AF65-F5344CB8AC3E}">
        <p14:creationId xmlns:p14="http://schemas.microsoft.com/office/powerpoint/2010/main" xmlns="" val="3345167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t>www.themegallery.com</a:t>
            </a:r>
          </a:p>
        </p:txBody>
      </p:sp>
      <p:sp>
        <p:nvSpPr>
          <p:cNvPr id="5" name="Footer Placeholder 4"/>
          <p:cNvSpPr>
            <a:spLocks noGrp="1"/>
          </p:cNvSpPr>
          <p:nvPr>
            <p:ph type="ftr" sz="quarter" idx="11"/>
          </p:nvPr>
        </p:nvSpPr>
        <p:spPr/>
        <p:txBody>
          <a:bodyPr/>
          <a:lstStyle>
            <a:lvl1pPr>
              <a:defRPr/>
            </a:lvl1pPr>
          </a:lstStyle>
          <a:p>
            <a:r>
              <a:rPr lang="en-US" altLang="en-US"/>
              <a:t>Company Logo</a:t>
            </a:r>
          </a:p>
        </p:txBody>
      </p:sp>
      <p:sp>
        <p:nvSpPr>
          <p:cNvPr id="6" name="Slide Number Placeholder 5"/>
          <p:cNvSpPr>
            <a:spLocks noGrp="1"/>
          </p:cNvSpPr>
          <p:nvPr>
            <p:ph type="sldNum" sz="quarter" idx="12"/>
          </p:nvPr>
        </p:nvSpPr>
        <p:spPr/>
        <p:txBody>
          <a:bodyPr/>
          <a:lstStyle>
            <a:lvl1pPr>
              <a:defRPr/>
            </a:lvl1pPr>
          </a:lstStyle>
          <a:p>
            <a:fld id="{1F9F9EA5-02E3-443E-94F0-1F25F016F37C}" type="slidenum">
              <a:rPr lang="en-US" altLang="en-US"/>
              <a:pPr/>
              <a:t>‹#›</a:t>
            </a:fld>
            <a:endParaRPr lang="en-US" altLang="en-US"/>
          </a:p>
        </p:txBody>
      </p:sp>
    </p:spTree>
    <p:extLst>
      <p:ext uri="{BB962C8B-B14F-4D97-AF65-F5344CB8AC3E}">
        <p14:creationId xmlns:p14="http://schemas.microsoft.com/office/powerpoint/2010/main" xmlns="" val="1376491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a:t>www.themegallery.com</a:t>
            </a:r>
          </a:p>
        </p:txBody>
      </p:sp>
      <p:sp>
        <p:nvSpPr>
          <p:cNvPr id="5" name="Footer Placeholder 4"/>
          <p:cNvSpPr>
            <a:spLocks noGrp="1"/>
          </p:cNvSpPr>
          <p:nvPr>
            <p:ph type="ftr" sz="quarter" idx="11"/>
          </p:nvPr>
        </p:nvSpPr>
        <p:spPr/>
        <p:txBody>
          <a:bodyPr/>
          <a:lstStyle>
            <a:lvl1pPr>
              <a:defRPr/>
            </a:lvl1pPr>
          </a:lstStyle>
          <a:p>
            <a:r>
              <a:rPr lang="en-US" altLang="en-US"/>
              <a:t>Company Logo</a:t>
            </a:r>
          </a:p>
        </p:txBody>
      </p:sp>
      <p:sp>
        <p:nvSpPr>
          <p:cNvPr id="6" name="Slide Number Placeholder 5"/>
          <p:cNvSpPr>
            <a:spLocks noGrp="1"/>
          </p:cNvSpPr>
          <p:nvPr>
            <p:ph type="sldNum" sz="quarter" idx="12"/>
          </p:nvPr>
        </p:nvSpPr>
        <p:spPr/>
        <p:txBody>
          <a:bodyPr/>
          <a:lstStyle>
            <a:lvl1pPr>
              <a:defRPr/>
            </a:lvl1pPr>
          </a:lstStyle>
          <a:p>
            <a:fld id="{7CD8DA50-0E3E-45C5-B7DB-EBF9FBCE9608}" type="slidenum">
              <a:rPr lang="en-US" altLang="en-US"/>
              <a:pPr/>
              <a:t>‹#›</a:t>
            </a:fld>
            <a:endParaRPr lang="en-US" altLang="en-US"/>
          </a:p>
        </p:txBody>
      </p:sp>
    </p:spTree>
    <p:extLst>
      <p:ext uri="{BB962C8B-B14F-4D97-AF65-F5344CB8AC3E}">
        <p14:creationId xmlns:p14="http://schemas.microsoft.com/office/powerpoint/2010/main" xmlns="" val="3927704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5248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5248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tLang="en-US"/>
              <a:t>www.themegallery.com</a:t>
            </a:r>
          </a:p>
        </p:txBody>
      </p:sp>
      <p:sp>
        <p:nvSpPr>
          <p:cNvPr id="6" name="Footer Placeholder 5"/>
          <p:cNvSpPr>
            <a:spLocks noGrp="1"/>
          </p:cNvSpPr>
          <p:nvPr>
            <p:ph type="ftr" sz="quarter" idx="11"/>
          </p:nvPr>
        </p:nvSpPr>
        <p:spPr/>
        <p:txBody>
          <a:bodyPr/>
          <a:lstStyle>
            <a:lvl1pPr>
              <a:defRPr/>
            </a:lvl1pPr>
          </a:lstStyle>
          <a:p>
            <a:r>
              <a:rPr lang="en-US" altLang="en-US"/>
              <a:t>Company Logo</a:t>
            </a:r>
          </a:p>
        </p:txBody>
      </p:sp>
      <p:sp>
        <p:nvSpPr>
          <p:cNvPr id="7" name="Slide Number Placeholder 6"/>
          <p:cNvSpPr>
            <a:spLocks noGrp="1"/>
          </p:cNvSpPr>
          <p:nvPr>
            <p:ph type="sldNum" sz="quarter" idx="12"/>
          </p:nvPr>
        </p:nvSpPr>
        <p:spPr/>
        <p:txBody>
          <a:bodyPr/>
          <a:lstStyle>
            <a:lvl1pPr>
              <a:defRPr/>
            </a:lvl1pPr>
          </a:lstStyle>
          <a:p>
            <a:fld id="{A1BF5169-C833-4C76-8352-492DCF7FBADD}" type="slidenum">
              <a:rPr lang="en-US" altLang="en-US"/>
              <a:pPr/>
              <a:t>‹#›</a:t>
            </a:fld>
            <a:endParaRPr lang="en-US" altLang="en-US"/>
          </a:p>
        </p:txBody>
      </p:sp>
    </p:spTree>
    <p:extLst>
      <p:ext uri="{BB962C8B-B14F-4D97-AF65-F5344CB8AC3E}">
        <p14:creationId xmlns:p14="http://schemas.microsoft.com/office/powerpoint/2010/main" xmlns="" val="689972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tLang="en-US"/>
              <a:t>www.themegallery.com</a:t>
            </a:r>
          </a:p>
        </p:txBody>
      </p:sp>
      <p:sp>
        <p:nvSpPr>
          <p:cNvPr id="8" name="Footer Placeholder 7"/>
          <p:cNvSpPr>
            <a:spLocks noGrp="1"/>
          </p:cNvSpPr>
          <p:nvPr>
            <p:ph type="ftr" sz="quarter" idx="11"/>
          </p:nvPr>
        </p:nvSpPr>
        <p:spPr/>
        <p:txBody>
          <a:bodyPr/>
          <a:lstStyle>
            <a:lvl1pPr>
              <a:defRPr/>
            </a:lvl1pPr>
          </a:lstStyle>
          <a:p>
            <a:r>
              <a:rPr lang="en-US" altLang="en-US"/>
              <a:t>Company Logo</a:t>
            </a:r>
          </a:p>
        </p:txBody>
      </p:sp>
      <p:sp>
        <p:nvSpPr>
          <p:cNvPr id="9" name="Slide Number Placeholder 8"/>
          <p:cNvSpPr>
            <a:spLocks noGrp="1"/>
          </p:cNvSpPr>
          <p:nvPr>
            <p:ph type="sldNum" sz="quarter" idx="12"/>
          </p:nvPr>
        </p:nvSpPr>
        <p:spPr/>
        <p:txBody>
          <a:bodyPr/>
          <a:lstStyle>
            <a:lvl1pPr>
              <a:defRPr/>
            </a:lvl1pPr>
          </a:lstStyle>
          <a:p>
            <a:fld id="{120A8FF4-CCB4-46DD-BEDC-772187B31E3B}" type="slidenum">
              <a:rPr lang="en-US" altLang="en-US"/>
              <a:pPr/>
              <a:t>‹#›</a:t>
            </a:fld>
            <a:endParaRPr lang="en-US" altLang="en-US"/>
          </a:p>
        </p:txBody>
      </p:sp>
    </p:spTree>
    <p:extLst>
      <p:ext uri="{BB962C8B-B14F-4D97-AF65-F5344CB8AC3E}">
        <p14:creationId xmlns:p14="http://schemas.microsoft.com/office/powerpoint/2010/main" xmlns="" val="4172573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tLang="en-US"/>
              <a:t>www.themegallery.com</a:t>
            </a:r>
          </a:p>
        </p:txBody>
      </p:sp>
      <p:sp>
        <p:nvSpPr>
          <p:cNvPr id="4" name="Footer Placeholder 3"/>
          <p:cNvSpPr>
            <a:spLocks noGrp="1"/>
          </p:cNvSpPr>
          <p:nvPr>
            <p:ph type="ftr" sz="quarter" idx="11"/>
          </p:nvPr>
        </p:nvSpPr>
        <p:spPr/>
        <p:txBody>
          <a:bodyPr/>
          <a:lstStyle>
            <a:lvl1pPr>
              <a:defRPr/>
            </a:lvl1pPr>
          </a:lstStyle>
          <a:p>
            <a:r>
              <a:rPr lang="en-US" altLang="en-US"/>
              <a:t>Company Logo</a:t>
            </a:r>
          </a:p>
        </p:txBody>
      </p:sp>
      <p:sp>
        <p:nvSpPr>
          <p:cNvPr id="5" name="Slide Number Placeholder 4"/>
          <p:cNvSpPr>
            <a:spLocks noGrp="1"/>
          </p:cNvSpPr>
          <p:nvPr>
            <p:ph type="sldNum" sz="quarter" idx="12"/>
          </p:nvPr>
        </p:nvSpPr>
        <p:spPr/>
        <p:txBody>
          <a:bodyPr/>
          <a:lstStyle>
            <a:lvl1pPr>
              <a:defRPr/>
            </a:lvl1pPr>
          </a:lstStyle>
          <a:p>
            <a:fld id="{EA23D8AA-5E10-4B3F-A353-136A2C2DAA46}" type="slidenum">
              <a:rPr lang="en-US" altLang="en-US"/>
              <a:pPr/>
              <a:t>‹#›</a:t>
            </a:fld>
            <a:endParaRPr lang="en-US" altLang="en-US"/>
          </a:p>
        </p:txBody>
      </p:sp>
    </p:spTree>
    <p:extLst>
      <p:ext uri="{BB962C8B-B14F-4D97-AF65-F5344CB8AC3E}">
        <p14:creationId xmlns:p14="http://schemas.microsoft.com/office/powerpoint/2010/main" xmlns="" val="3629868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a:t>www.themegallery.com</a:t>
            </a:r>
          </a:p>
        </p:txBody>
      </p:sp>
      <p:sp>
        <p:nvSpPr>
          <p:cNvPr id="3" name="Footer Placeholder 2"/>
          <p:cNvSpPr>
            <a:spLocks noGrp="1"/>
          </p:cNvSpPr>
          <p:nvPr>
            <p:ph type="ftr" sz="quarter" idx="11"/>
          </p:nvPr>
        </p:nvSpPr>
        <p:spPr/>
        <p:txBody>
          <a:bodyPr/>
          <a:lstStyle>
            <a:lvl1pPr>
              <a:defRPr/>
            </a:lvl1pPr>
          </a:lstStyle>
          <a:p>
            <a:r>
              <a:rPr lang="en-US" altLang="en-US"/>
              <a:t>Company Logo</a:t>
            </a:r>
          </a:p>
        </p:txBody>
      </p:sp>
      <p:sp>
        <p:nvSpPr>
          <p:cNvPr id="4" name="Slide Number Placeholder 3"/>
          <p:cNvSpPr>
            <a:spLocks noGrp="1"/>
          </p:cNvSpPr>
          <p:nvPr>
            <p:ph type="sldNum" sz="quarter" idx="12"/>
          </p:nvPr>
        </p:nvSpPr>
        <p:spPr/>
        <p:txBody>
          <a:bodyPr/>
          <a:lstStyle>
            <a:lvl1pPr>
              <a:defRPr/>
            </a:lvl1pPr>
          </a:lstStyle>
          <a:p>
            <a:fld id="{B75825DB-E709-487A-8C6E-54D38343FAAD}" type="slidenum">
              <a:rPr lang="en-US" altLang="en-US"/>
              <a:pPr/>
              <a:t>‹#›</a:t>
            </a:fld>
            <a:endParaRPr lang="en-US" altLang="en-US"/>
          </a:p>
        </p:txBody>
      </p:sp>
    </p:spTree>
    <p:extLst>
      <p:ext uri="{BB962C8B-B14F-4D97-AF65-F5344CB8AC3E}">
        <p14:creationId xmlns:p14="http://schemas.microsoft.com/office/powerpoint/2010/main" xmlns="" val="4240080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a:t>www.themegallery.com</a:t>
            </a:r>
          </a:p>
        </p:txBody>
      </p:sp>
      <p:sp>
        <p:nvSpPr>
          <p:cNvPr id="6" name="Footer Placeholder 5"/>
          <p:cNvSpPr>
            <a:spLocks noGrp="1"/>
          </p:cNvSpPr>
          <p:nvPr>
            <p:ph type="ftr" sz="quarter" idx="11"/>
          </p:nvPr>
        </p:nvSpPr>
        <p:spPr/>
        <p:txBody>
          <a:bodyPr/>
          <a:lstStyle>
            <a:lvl1pPr>
              <a:defRPr/>
            </a:lvl1pPr>
          </a:lstStyle>
          <a:p>
            <a:r>
              <a:rPr lang="en-US" altLang="en-US"/>
              <a:t>Company Logo</a:t>
            </a:r>
          </a:p>
        </p:txBody>
      </p:sp>
      <p:sp>
        <p:nvSpPr>
          <p:cNvPr id="7" name="Slide Number Placeholder 6"/>
          <p:cNvSpPr>
            <a:spLocks noGrp="1"/>
          </p:cNvSpPr>
          <p:nvPr>
            <p:ph type="sldNum" sz="quarter" idx="12"/>
          </p:nvPr>
        </p:nvSpPr>
        <p:spPr/>
        <p:txBody>
          <a:bodyPr/>
          <a:lstStyle>
            <a:lvl1pPr>
              <a:defRPr/>
            </a:lvl1pPr>
          </a:lstStyle>
          <a:p>
            <a:fld id="{6D6F4C9E-87E4-49F4-8838-6E148EFB9122}" type="slidenum">
              <a:rPr lang="en-US" altLang="en-US"/>
              <a:pPr/>
              <a:t>‹#›</a:t>
            </a:fld>
            <a:endParaRPr lang="en-US" altLang="en-US"/>
          </a:p>
        </p:txBody>
      </p:sp>
    </p:spTree>
    <p:extLst>
      <p:ext uri="{BB962C8B-B14F-4D97-AF65-F5344CB8AC3E}">
        <p14:creationId xmlns:p14="http://schemas.microsoft.com/office/powerpoint/2010/main" xmlns="" val="23567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a:t>www.themegallery.com</a:t>
            </a:r>
          </a:p>
        </p:txBody>
      </p:sp>
      <p:sp>
        <p:nvSpPr>
          <p:cNvPr id="6" name="Footer Placeholder 5"/>
          <p:cNvSpPr>
            <a:spLocks noGrp="1"/>
          </p:cNvSpPr>
          <p:nvPr>
            <p:ph type="ftr" sz="quarter" idx="11"/>
          </p:nvPr>
        </p:nvSpPr>
        <p:spPr/>
        <p:txBody>
          <a:bodyPr/>
          <a:lstStyle>
            <a:lvl1pPr>
              <a:defRPr/>
            </a:lvl1pPr>
          </a:lstStyle>
          <a:p>
            <a:r>
              <a:rPr lang="en-US" altLang="en-US"/>
              <a:t>Company Logo</a:t>
            </a:r>
          </a:p>
        </p:txBody>
      </p:sp>
      <p:sp>
        <p:nvSpPr>
          <p:cNvPr id="7" name="Slide Number Placeholder 6"/>
          <p:cNvSpPr>
            <a:spLocks noGrp="1"/>
          </p:cNvSpPr>
          <p:nvPr>
            <p:ph type="sldNum" sz="quarter" idx="12"/>
          </p:nvPr>
        </p:nvSpPr>
        <p:spPr/>
        <p:txBody>
          <a:bodyPr/>
          <a:lstStyle>
            <a:lvl1pPr>
              <a:defRPr/>
            </a:lvl1pPr>
          </a:lstStyle>
          <a:p>
            <a:fld id="{981889F7-C5AB-4295-9D6C-DBA4BDB9E653}" type="slidenum">
              <a:rPr lang="en-US" altLang="en-US"/>
              <a:pPr/>
              <a:t>‹#›</a:t>
            </a:fld>
            <a:endParaRPr lang="en-US" altLang="en-US"/>
          </a:p>
        </p:txBody>
      </p:sp>
    </p:spTree>
    <p:extLst>
      <p:ext uri="{BB962C8B-B14F-4D97-AF65-F5344CB8AC3E}">
        <p14:creationId xmlns:p14="http://schemas.microsoft.com/office/powerpoint/2010/main" xmlns="" val="3205785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Freeform 15"/>
          <p:cNvSpPr>
            <a:spLocks/>
          </p:cNvSpPr>
          <p:nvPr/>
        </p:nvSpPr>
        <p:spPr bwMode="gray">
          <a:xfrm>
            <a:off x="0" y="5445125"/>
            <a:ext cx="9144000" cy="1414463"/>
          </a:xfrm>
          <a:custGeom>
            <a:avLst/>
            <a:gdLst>
              <a:gd name="T0" fmla="*/ 5760 w 5760"/>
              <a:gd name="T1" fmla="*/ 885 h 891"/>
              <a:gd name="T2" fmla="*/ 5760 w 5760"/>
              <a:gd name="T3" fmla="*/ 0 h 891"/>
              <a:gd name="T4" fmla="*/ 2832 w 5760"/>
              <a:gd name="T5" fmla="*/ 626 h 891"/>
              <a:gd name="T6" fmla="*/ 0 w 5760"/>
              <a:gd name="T7" fmla="*/ 36 h 891"/>
              <a:gd name="T8" fmla="*/ 0 w 5760"/>
              <a:gd name="T9" fmla="*/ 891 h 891"/>
              <a:gd name="T10" fmla="*/ 5760 w 5760"/>
              <a:gd name="T11" fmla="*/ 885 h 891"/>
            </a:gdLst>
            <a:ahLst/>
            <a:cxnLst>
              <a:cxn ang="0">
                <a:pos x="T0" y="T1"/>
              </a:cxn>
              <a:cxn ang="0">
                <a:pos x="T2" y="T3"/>
              </a:cxn>
              <a:cxn ang="0">
                <a:pos x="T4" y="T5"/>
              </a:cxn>
              <a:cxn ang="0">
                <a:pos x="T6" y="T7"/>
              </a:cxn>
              <a:cxn ang="0">
                <a:pos x="T8" y="T9"/>
              </a:cxn>
              <a:cxn ang="0">
                <a:pos x="T10" y="T11"/>
              </a:cxn>
            </a:cxnLst>
            <a:rect l="0" t="0" r="r" b="b"/>
            <a:pathLst>
              <a:path w="5760" h="891">
                <a:moveTo>
                  <a:pt x="5760" y="885"/>
                </a:moveTo>
                <a:lnTo>
                  <a:pt x="5760" y="0"/>
                </a:lnTo>
                <a:cubicBezTo>
                  <a:pt x="4888" y="573"/>
                  <a:pt x="3696" y="609"/>
                  <a:pt x="2832" y="626"/>
                </a:cubicBezTo>
                <a:cubicBezTo>
                  <a:pt x="1968" y="643"/>
                  <a:pt x="640" y="474"/>
                  <a:pt x="0" y="36"/>
                </a:cubicBezTo>
                <a:lnTo>
                  <a:pt x="0" y="891"/>
                </a:lnTo>
                <a:lnTo>
                  <a:pt x="5760" y="885"/>
                </a:lnTo>
                <a:close/>
              </a:path>
            </a:pathLst>
          </a:custGeom>
          <a:gradFill rotWithShape="1">
            <a:gsLst>
              <a:gs pos="0">
                <a:schemeClr val="accent1"/>
              </a:gs>
              <a:gs pos="100000">
                <a:schemeClr val="accent1">
                  <a:gamma/>
                  <a:tint val="15294"/>
                  <a:invGamma/>
                </a:scheme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aphicFrame>
        <p:nvGraphicFramePr>
          <p:cNvPr id="1040" name="Object 16"/>
          <p:cNvGraphicFramePr>
            <a:graphicFrameLocks noChangeAspect="1"/>
          </p:cNvGraphicFramePr>
          <p:nvPr/>
        </p:nvGraphicFramePr>
        <p:xfrm>
          <a:off x="0" y="0"/>
          <a:ext cx="9144000" cy="692150"/>
        </p:xfrm>
        <a:graphic>
          <a:graphicData uri="http://schemas.openxmlformats.org/presentationml/2006/ole">
            <p:oleObj spid="_x0000_s1072" name="Image" r:id="rId15" imgW="7390476" imgH="913963" progId="">
              <p:embed/>
            </p:oleObj>
          </a:graphicData>
        </a:graphic>
      </p:graphicFrame>
      <p:sp>
        <p:nvSpPr>
          <p:cNvPr id="1041" name="Rectangle 17"/>
          <p:cNvSpPr>
            <a:spLocks noChangeArrowheads="1"/>
          </p:cNvSpPr>
          <p:nvPr/>
        </p:nvSpPr>
        <p:spPr bwMode="gray">
          <a:xfrm>
            <a:off x="0" y="6538913"/>
            <a:ext cx="9144000" cy="333375"/>
          </a:xfrm>
          <a:prstGeom prst="rect">
            <a:avLst/>
          </a:prstGeom>
          <a:gradFill rotWithShape="1">
            <a:gsLst>
              <a:gs pos="0">
                <a:schemeClr val="tx2"/>
              </a:gs>
              <a:gs pos="100000">
                <a:schemeClr val="accent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2" name="Rectangle 18"/>
          <p:cNvSpPr>
            <a:spLocks noChangeArrowheads="1"/>
          </p:cNvSpPr>
          <p:nvPr/>
        </p:nvSpPr>
        <p:spPr bwMode="gray">
          <a:xfrm>
            <a:off x="0" y="692150"/>
            <a:ext cx="9144000" cy="73025"/>
          </a:xfrm>
          <a:prstGeom prst="rect">
            <a:avLst/>
          </a:prstGeom>
          <a:gradFill rotWithShape="1">
            <a:gsLst>
              <a:gs pos="0">
                <a:schemeClr val="accent1"/>
              </a:gs>
              <a:gs pos="50000">
                <a:schemeClr val="accent1">
                  <a:gamma/>
                  <a:tint val="27451"/>
                  <a:invGamma/>
                </a:schemeClr>
              </a:gs>
              <a:gs pos="100000">
                <a:schemeClr val="accent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27" name="Rectangle 3"/>
          <p:cNvSpPr>
            <a:spLocks noGrp="1" noChangeArrowheads="1"/>
          </p:cNvSpPr>
          <p:nvPr>
            <p:ph type="body" idx="1"/>
          </p:nvPr>
        </p:nvSpPr>
        <p:spPr bwMode="auto">
          <a:xfrm>
            <a:off x="457200" y="900113"/>
            <a:ext cx="8229600" cy="5248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white">
          <a:xfrm>
            <a:off x="457200" y="6523038"/>
            <a:ext cx="21336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bg1"/>
                </a:solidFill>
                <a:latin typeface="+mn-lt"/>
              </a:defRPr>
            </a:lvl1pPr>
          </a:lstStyle>
          <a:p>
            <a:r>
              <a:rPr lang="en-US" altLang="en-US"/>
              <a:t>www.themegallery.com</a:t>
            </a:r>
          </a:p>
        </p:txBody>
      </p:sp>
      <p:sp>
        <p:nvSpPr>
          <p:cNvPr id="1029" name="Rectangle 5"/>
          <p:cNvSpPr>
            <a:spLocks noGrp="1" noChangeArrowheads="1"/>
          </p:cNvSpPr>
          <p:nvPr>
            <p:ph type="ftr" sz="quarter" idx="3"/>
          </p:nvPr>
        </p:nvSpPr>
        <p:spPr bwMode="white">
          <a:xfrm>
            <a:off x="6324600" y="6537325"/>
            <a:ext cx="24384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solidFill>
                  <a:schemeClr val="bg1"/>
                </a:solidFill>
                <a:latin typeface="+mn-lt"/>
              </a:defRPr>
            </a:lvl1pPr>
          </a:lstStyle>
          <a:p>
            <a:r>
              <a:rPr lang="en-US" altLang="en-US"/>
              <a:t>Company Logo</a:t>
            </a:r>
          </a:p>
        </p:txBody>
      </p:sp>
      <p:sp>
        <p:nvSpPr>
          <p:cNvPr id="1030" name="Rectangle 6"/>
          <p:cNvSpPr>
            <a:spLocks noGrp="1" noChangeArrowheads="1"/>
          </p:cNvSpPr>
          <p:nvPr>
            <p:ph type="sldNum" sz="quarter" idx="4"/>
          </p:nvPr>
        </p:nvSpPr>
        <p:spPr bwMode="white">
          <a:xfrm>
            <a:off x="3276600" y="6537325"/>
            <a:ext cx="21336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58906109-D934-402C-81FC-233451D0079F}" type="slidenum">
              <a:rPr lang="en-US" altLang="en-US"/>
              <a:pPr/>
              <a:t>‹#›</a:t>
            </a:fld>
            <a:endParaRPr lang="en-US" altLang="en-US"/>
          </a:p>
        </p:txBody>
      </p:sp>
      <p:sp>
        <p:nvSpPr>
          <p:cNvPr id="1026" name="Rectangle 2"/>
          <p:cNvSpPr>
            <a:spLocks noGrp="1" noChangeArrowheads="1"/>
          </p:cNvSpPr>
          <p:nvPr>
            <p:ph type="title"/>
          </p:nvPr>
        </p:nvSpPr>
        <p:spPr bwMode="white">
          <a:xfrm>
            <a:off x="457200" y="150813"/>
            <a:ext cx="8229600" cy="563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p:txStyles>
    <p:titleStyle>
      <a:lvl1pPr algn="ctr" rtl="0" eaLnBrk="1" fontAlgn="base" hangingPunct="1">
        <a:spcBef>
          <a:spcPct val="0"/>
        </a:spcBef>
        <a:spcAft>
          <a:spcPct val="0"/>
        </a:spcAft>
        <a:defRPr sz="32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anose="020B0604030504040204" pitchFamily="34" charset="0"/>
        </a:defRPr>
      </a:lvl2pPr>
      <a:lvl3pPr algn="ctr" rtl="0" eaLnBrk="1" fontAlgn="base" hangingPunct="1">
        <a:spcBef>
          <a:spcPct val="0"/>
        </a:spcBef>
        <a:spcAft>
          <a:spcPct val="0"/>
        </a:spcAft>
        <a:defRPr sz="3200" b="1">
          <a:solidFill>
            <a:schemeClr val="bg1"/>
          </a:solidFill>
          <a:latin typeface="Verdana" panose="020B0604030504040204" pitchFamily="34" charset="0"/>
        </a:defRPr>
      </a:lvl3pPr>
      <a:lvl4pPr algn="ctr" rtl="0" eaLnBrk="1" fontAlgn="base" hangingPunct="1">
        <a:spcBef>
          <a:spcPct val="0"/>
        </a:spcBef>
        <a:spcAft>
          <a:spcPct val="0"/>
        </a:spcAft>
        <a:defRPr sz="3200" b="1">
          <a:solidFill>
            <a:schemeClr val="bg1"/>
          </a:solidFill>
          <a:latin typeface="Verdana" panose="020B0604030504040204" pitchFamily="34" charset="0"/>
        </a:defRPr>
      </a:lvl4pPr>
      <a:lvl5pPr algn="ctr" rtl="0" eaLnBrk="1" fontAlgn="base" hangingPunct="1">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p:titleStyle>
    <p:body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2800" b="1"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54132" y="1023265"/>
            <a:ext cx="9298132" cy="2447925"/>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r>
              <a:rPr lang="en-US" altLang="zh-CN" dirty="0" smtClean="0">
                <a:solidFill>
                  <a:srgbClr val="0066CC"/>
                </a:solidFill>
                <a:latin typeface="Times New Roman" panose="02020603050405020304" pitchFamily="18" charset="0"/>
                <a:cs typeface="Times New Roman" panose="02020603050405020304" pitchFamily="18" charset="0"/>
              </a:rPr>
              <a:t>PHƯƠNG ÁN ĐIỀU TRA HỘI NHẬP QUỐC TẾ VỀ KH&amp;CN NĂM 2016</a:t>
            </a:r>
            <a:endParaRPr lang="en-US" altLang="zh-CN" b="1" dirty="0" smtClean="0">
              <a:solidFill>
                <a:srgbClr val="0066CC"/>
              </a:solidFill>
              <a:latin typeface="Times New Roman" panose="02020603050405020304" pitchFamily="18" charset="0"/>
              <a:cs typeface="Times New Roman" panose="02020603050405020304" pitchFamily="18" charset="0"/>
            </a:endParaRPr>
          </a:p>
        </p:txBody>
      </p:sp>
      <p:pic>
        <p:nvPicPr>
          <p:cNvPr id="5124" name="Picture 3" descr="logo NASATI.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5" name="TextBox 3"/>
          <p:cNvSpPr txBox="1">
            <a:spLocks noChangeArrowheads="1"/>
          </p:cNvSpPr>
          <p:nvPr/>
        </p:nvSpPr>
        <p:spPr bwMode="auto">
          <a:xfrm>
            <a:off x="916134" y="152400"/>
            <a:ext cx="82296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ts val="600"/>
              </a:spcBef>
              <a:spcAft>
                <a:spcPts val="600"/>
              </a:spcAft>
              <a:buFontTx/>
              <a:buNone/>
            </a:pPr>
            <a:r>
              <a:rPr lang="en-US" altLang="en-US" sz="2200" b="1">
                <a:solidFill>
                  <a:schemeClr val="bg1"/>
                </a:solidFill>
                <a:latin typeface="Constantia" panose="02030602050306030303" pitchFamily="18" charset="0"/>
              </a:rPr>
              <a:t>CỤC THÔNG TIN KHOA HỌC VÀ CÔNG NGHỆ QUỐC GIA</a:t>
            </a:r>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001436" y="3862916"/>
            <a:ext cx="1144297" cy="1087755"/>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622194" y="3880628"/>
            <a:ext cx="1219874" cy="1097455"/>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2758535" y="3733801"/>
            <a:ext cx="2324997" cy="1309074"/>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257800" y="3862916"/>
            <a:ext cx="1205026" cy="1087755"/>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52400" y="3822510"/>
            <a:ext cx="2327611" cy="1404226"/>
          </a:xfrm>
          <a:prstGeom prst="rect">
            <a:avLst/>
          </a:prstGeom>
        </p:spPr>
      </p:pic>
    </p:spTree>
    <p:extLst>
      <p:ext uri="{BB962C8B-B14F-4D97-AF65-F5344CB8AC3E}">
        <p14:creationId xmlns:p14="http://schemas.microsoft.com/office/powerpoint/2010/main" xmlns="" val="3265373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1"/>
          <p:cNvGrpSpPr>
            <a:grpSpLocks/>
          </p:cNvGrpSpPr>
          <p:nvPr/>
        </p:nvGrpSpPr>
        <p:grpSpPr bwMode="auto">
          <a:xfrm>
            <a:off x="114759" y="1981200"/>
            <a:ext cx="9029241" cy="1883493"/>
            <a:chOff x="912" y="1008"/>
            <a:chExt cx="4032" cy="912"/>
          </a:xfrm>
        </p:grpSpPr>
        <p:sp>
          <p:nvSpPr>
            <p:cNvPr id="15" name="AutoShape 12"/>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sz="1900">
                <a:latin typeface="+mj-lt"/>
              </a:endParaRPr>
            </a:p>
          </p:txBody>
        </p:sp>
        <p:grpSp>
          <p:nvGrpSpPr>
            <p:cNvPr id="6162" name="Group 13"/>
            <p:cNvGrpSpPr>
              <a:grpSpLocks/>
            </p:cNvGrpSpPr>
            <p:nvPr/>
          </p:nvGrpSpPr>
          <p:grpSpPr bwMode="auto">
            <a:xfrm>
              <a:off x="999" y="1092"/>
              <a:ext cx="768" cy="747"/>
              <a:chOff x="999" y="1092"/>
              <a:chExt cx="768" cy="747"/>
            </a:xfrm>
          </p:grpSpPr>
          <p:sp>
            <p:nvSpPr>
              <p:cNvPr id="18" name="AutoShape 14"/>
              <p:cNvSpPr>
                <a:spLocks noChangeArrowheads="1"/>
              </p:cNvSpPr>
              <p:nvPr/>
            </p:nvSpPr>
            <p:spPr bwMode="gray">
              <a:xfrm>
                <a:off x="999" y="1092"/>
                <a:ext cx="768" cy="747"/>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900">
                  <a:latin typeface="+mj-lt"/>
                </a:endParaRPr>
              </a:p>
            </p:txBody>
          </p:sp>
          <p:sp>
            <p:nvSpPr>
              <p:cNvPr id="19" name="Freeform 15"/>
              <p:cNvSpPr>
                <a:spLocks/>
              </p:cNvSpPr>
              <p:nvPr/>
            </p:nvSpPr>
            <p:spPr bwMode="gray">
              <a:xfrm>
                <a:off x="1047" y="1140"/>
                <a:ext cx="383" cy="374"/>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a:defRPr/>
                </a:pPr>
                <a:endParaRPr lang="en-US" sz="1900">
                  <a:latin typeface="+mj-lt"/>
                </a:endParaRPr>
              </a:p>
            </p:txBody>
          </p:sp>
          <p:sp>
            <p:nvSpPr>
              <p:cNvPr id="20" name="Text Box 16"/>
              <p:cNvSpPr txBox="1">
                <a:spLocks noChangeArrowheads="1"/>
              </p:cNvSpPr>
              <p:nvPr/>
            </p:nvSpPr>
            <p:spPr bwMode="gray">
              <a:xfrm>
                <a:off x="999" y="1140"/>
                <a:ext cx="767" cy="6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defRPr/>
                </a:pPr>
                <a:r>
                  <a:rPr lang="de-DE" sz="1500" b="1" smtClean="0">
                    <a:solidFill>
                      <a:schemeClr val="bg1"/>
                    </a:solidFill>
                  </a:rPr>
                  <a:t>Nhóm </a:t>
                </a:r>
                <a:r>
                  <a:rPr lang="de-DE" sz="1500" b="1">
                    <a:solidFill>
                      <a:schemeClr val="bg1"/>
                    </a:solidFill>
                  </a:rPr>
                  <a:t>thông tin về nhân lực tham gia vào quá trình hội nhập quốc tế về KH&amp;CN</a:t>
                </a:r>
                <a:endParaRPr lang="en-US" altLang="en-US" sz="1500">
                  <a:solidFill>
                    <a:schemeClr val="bg1"/>
                  </a:solidFill>
                  <a:effectLst>
                    <a:outerShdw blurRad="38100" dist="38100" dir="2700000" algn="tl">
                      <a:srgbClr val="C0C0C0"/>
                    </a:outerShdw>
                  </a:effectLst>
                  <a:latin typeface="+mj-lt"/>
                </a:endParaRPr>
              </a:p>
            </p:txBody>
          </p:sp>
        </p:grpSp>
        <p:sp>
          <p:nvSpPr>
            <p:cNvPr id="17" name="Text Box 17"/>
            <p:cNvSpPr txBox="1">
              <a:spLocks noChangeArrowheads="1"/>
            </p:cNvSpPr>
            <p:nvPr/>
          </p:nvSpPr>
          <p:spPr bwMode="gray">
            <a:xfrm>
              <a:off x="1814" y="1327"/>
              <a:ext cx="3130" cy="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de-DE" sz="2000"/>
                <a:t>- Số người được đào tạo tại nước ngoài; </a:t>
              </a:r>
              <a:endParaRPr lang="en-US" sz="2000"/>
            </a:p>
            <a:p>
              <a:r>
                <a:rPr lang="de-DE" sz="2000"/>
                <a:t>- Số người có trình độ ngoại ngữ B2 hoặc tương đương trở lên;</a:t>
              </a:r>
              <a:endParaRPr lang="en-US" altLang="en-US" sz="2000">
                <a:solidFill>
                  <a:srgbClr val="000000"/>
                </a:solidFill>
                <a:latin typeface="+mj-lt"/>
              </a:endParaRPr>
            </a:p>
          </p:txBody>
        </p:sp>
      </p:grpSp>
      <p:grpSp>
        <p:nvGrpSpPr>
          <p:cNvPr id="6147" name="Group 18"/>
          <p:cNvGrpSpPr>
            <a:grpSpLocks/>
          </p:cNvGrpSpPr>
          <p:nvPr/>
        </p:nvGrpSpPr>
        <p:grpSpPr bwMode="auto">
          <a:xfrm>
            <a:off x="114760" y="4254501"/>
            <a:ext cx="8921749" cy="1545428"/>
            <a:chOff x="912" y="2016"/>
            <a:chExt cx="3984" cy="917"/>
          </a:xfrm>
        </p:grpSpPr>
        <p:sp>
          <p:nvSpPr>
            <p:cNvPr id="22" name="AutoShape 19"/>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sz="1900">
                <a:latin typeface="+mj-lt"/>
              </a:endParaRPr>
            </a:p>
          </p:txBody>
        </p:sp>
        <p:grpSp>
          <p:nvGrpSpPr>
            <p:cNvPr id="6156" name="Group 20"/>
            <p:cNvGrpSpPr>
              <a:grpSpLocks/>
            </p:cNvGrpSpPr>
            <p:nvPr/>
          </p:nvGrpSpPr>
          <p:grpSpPr bwMode="auto">
            <a:xfrm>
              <a:off x="999" y="2100"/>
              <a:ext cx="768" cy="752"/>
              <a:chOff x="999" y="2100"/>
              <a:chExt cx="768" cy="752"/>
            </a:xfrm>
          </p:grpSpPr>
          <p:sp>
            <p:nvSpPr>
              <p:cNvPr id="25" name="AutoShape 21"/>
              <p:cNvSpPr>
                <a:spLocks noChangeArrowheads="1"/>
              </p:cNvSpPr>
              <p:nvPr/>
            </p:nvSpPr>
            <p:spPr bwMode="gray">
              <a:xfrm>
                <a:off x="999" y="2100"/>
                <a:ext cx="768" cy="746"/>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900">
                  <a:latin typeface="+mj-lt"/>
                </a:endParaRPr>
              </a:p>
            </p:txBody>
          </p:sp>
          <p:sp>
            <p:nvSpPr>
              <p:cNvPr id="26" name="Freeform 22"/>
              <p:cNvSpPr>
                <a:spLocks/>
              </p:cNvSpPr>
              <p:nvPr/>
            </p:nvSpPr>
            <p:spPr bwMode="gray">
              <a:xfrm>
                <a:off x="1047" y="214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a:defRPr/>
                </a:pPr>
                <a:endParaRPr lang="en-US" sz="1900">
                  <a:latin typeface="+mj-lt"/>
                </a:endParaRPr>
              </a:p>
            </p:txBody>
          </p:sp>
          <p:sp>
            <p:nvSpPr>
              <p:cNvPr id="27" name="Text Box 23"/>
              <p:cNvSpPr txBox="1">
                <a:spLocks noChangeArrowheads="1"/>
              </p:cNvSpPr>
              <p:nvPr/>
            </p:nvSpPr>
            <p:spPr bwMode="gray">
              <a:xfrm>
                <a:off x="1016" y="2112"/>
                <a:ext cx="722" cy="7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defRPr/>
                </a:pPr>
                <a:r>
                  <a:rPr lang="de-DE" sz="1500" b="1">
                    <a:solidFill>
                      <a:schemeClr val="bg1"/>
                    </a:solidFill>
                  </a:rPr>
                  <a:t>Nhóm thông tin về kinh phí cho hoạt động hội nhập quốc tế về KH&amp;CN</a:t>
                </a:r>
                <a:endParaRPr lang="en-US" altLang="en-US" sz="1500">
                  <a:solidFill>
                    <a:schemeClr val="bg1"/>
                  </a:solidFill>
                  <a:effectLst>
                    <a:outerShdw blurRad="38100" dist="38100" dir="2700000" algn="tl">
                      <a:srgbClr val="C0C0C0"/>
                    </a:outerShdw>
                  </a:effectLst>
                  <a:latin typeface="+mj-lt"/>
                </a:endParaRPr>
              </a:p>
            </p:txBody>
          </p:sp>
        </p:grpSp>
        <p:sp>
          <p:nvSpPr>
            <p:cNvPr id="24" name="Text Box 24"/>
            <p:cNvSpPr txBox="1">
              <a:spLocks noChangeArrowheads="1"/>
            </p:cNvSpPr>
            <p:nvPr/>
          </p:nvSpPr>
          <p:spPr bwMode="gray">
            <a:xfrm>
              <a:off x="1810" y="2148"/>
              <a:ext cx="3081" cy="7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r>
                <a:rPr lang="de-DE" sz="2000" dirty="0"/>
                <a:t>- Chi phí cho hoạt động hội nhập quốc tế về KH&amp;CN chia theo nguồn cấp kinh phí;</a:t>
              </a:r>
              <a:endParaRPr lang="en-US" sz="2000" dirty="0"/>
            </a:p>
            <a:p>
              <a:pPr algn="just"/>
              <a:r>
                <a:rPr lang="de-DE" sz="2000" dirty="0" smtClean="0"/>
                <a:t>- </a:t>
              </a:r>
              <a:r>
                <a:rPr lang="de-DE" sz="2000" dirty="0"/>
                <a:t>Chi phí cho hoạt động </a:t>
              </a:r>
              <a:r>
                <a:rPr lang="de-DE" sz="2000" dirty="0" smtClean="0"/>
                <a:t>HNQT </a:t>
              </a:r>
              <a:r>
                <a:rPr lang="de-DE" sz="2000" dirty="0"/>
                <a:t>chia theo loại hình nghiên cứu.</a:t>
              </a:r>
              <a:endParaRPr lang="en-US" sz="2000" dirty="0"/>
            </a:p>
          </p:txBody>
        </p:sp>
      </p:grpSp>
      <p:graphicFrame>
        <p:nvGraphicFramePr>
          <p:cNvPr id="23" name="Table 22"/>
          <p:cNvGraphicFramePr>
            <a:graphicFrameLocks noGrp="1"/>
          </p:cNvGraphicFramePr>
          <p:nvPr>
            <p:extLst/>
          </p:nvPr>
        </p:nvGraphicFramePr>
        <p:xfrm>
          <a:off x="1399231" y="1007866"/>
          <a:ext cx="7670806" cy="567843"/>
        </p:xfrm>
        <a:graphic>
          <a:graphicData uri="http://schemas.openxmlformats.org/drawingml/2006/table">
            <a:tbl>
              <a:tblPr firstRow="1" bandRow="1">
                <a:tableStyleId>{5C22544A-7EE6-4342-B048-85BDC9FD1C3A}</a:tableStyleId>
              </a:tblPr>
              <a:tblGrid>
                <a:gridCol w="7670806">
                  <a:extLst>
                    <a:ext uri="{9D8B030D-6E8A-4147-A177-3AD203B41FA5}"/>
                  </a:extLst>
                </a:gridCol>
              </a:tblGrid>
              <a:tr h="567843">
                <a:tc>
                  <a:txBody>
                    <a:bodyPr/>
                    <a:lstStyle/>
                    <a:p>
                      <a:pPr algn="just"/>
                      <a:r>
                        <a:rPr lang="en-US" sz="1800" b="1" kern="1200" smtClean="0">
                          <a:solidFill>
                            <a:schemeClr val="lt1"/>
                          </a:solidFill>
                          <a:effectLst/>
                          <a:latin typeface="+mn-lt"/>
                          <a:ea typeface="+mn-ea"/>
                          <a:cs typeface="+mn-cs"/>
                        </a:rPr>
                        <a:t>Nhóm</a:t>
                      </a:r>
                      <a:r>
                        <a:rPr lang="en-US" sz="1800" b="1" kern="1200" baseline="0" smtClean="0">
                          <a:solidFill>
                            <a:schemeClr val="lt1"/>
                          </a:solidFill>
                          <a:effectLst/>
                          <a:latin typeface="+mn-lt"/>
                          <a:ea typeface="+mn-ea"/>
                          <a:cs typeface="+mn-cs"/>
                        </a:rPr>
                        <a:t> thông tin điều tra</a:t>
                      </a:r>
                      <a:endParaRPr lang="en-US" sz="1800" b="1" kern="1200" smtClean="0">
                        <a:solidFill>
                          <a:srgbClr val="002060"/>
                        </a:solidFill>
                        <a:effectLst/>
                        <a:latin typeface="+mn-lt"/>
                        <a:ea typeface="+mn-ea"/>
                        <a:cs typeface="+mn-cs"/>
                      </a:endParaRPr>
                    </a:p>
                  </a:txBody>
                  <a:tcPr marL="91447" marR="91447" marT="45728" marB="45728">
                    <a:cell3D prstMaterial="dkEdge">
                      <a:bevel/>
                      <a:lightRig rig="flood" dir="t"/>
                    </a:cell3D>
                    <a:solidFill>
                      <a:schemeClr val="tx2">
                        <a:lumMod val="20000"/>
                        <a:lumOff val="80000"/>
                      </a:schemeClr>
                    </a:solidFill>
                  </a:tcPr>
                </a:tc>
                <a:extLst>
                  <a:ext uri="{0D108BD9-81ED-4DB2-BD59-A6C34878D82A}"/>
                </a:extLst>
              </a:tr>
            </a:tbl>
          </a:graphicData>
        </a:graphic>
      </p:graphicFrame>
      <p:sp>
        <p:nvSpPr>
          <p:cNvPr id="28" name="Rectangle 2"/>
          <p:cNvSpPr txBox="1">
            <a:spLocks noChangeArrowheads="1"/>
          </p:cNvSpPr>
          <p:nvPr/>
        </p:nvSpPr>
        <p:spPr>
          <a:xfrm>
            <a:off x="609600" y="152400"/>
            <a:ext cx="8610600" cy="563562"/>
          </a:xfrm>
          <a:prstGeom prst="rect">
            <a:avLst/>
          </a:prstGeom>
        </p:spPr>
        <p:txBody>
          <a:bodyPr/>
          <a:lstStyle>
            <a:lvl1pPr algn="ctr" rtl="0" eaLnBrk="1" fontAlgn="base" hangingPunct="1">
              <a:spcBef>
                <a:spcPct val="0"/>
              </a:spcBef>
              <a:spcAft>
                <a:spcPct val="0"/>
              </a:spcAft>
              <a:defRPr sz="32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anose="020B0604030504040204" pitchFamily="34" charset="0"/>
              </a:defRPr>
            </a:lvl2pPr>
            <a:lvl3pPr algn="ctr" rtl="0" eaLnBrk="1" fontAlgn="base" hangingPunct="1">
              <a:spcBef>
                <a:spcPct val="0"/>
              </a:spcBef>
              <a:spcAft>
                <a:spcPct val="0"/>
              </a:spcAft>
              <a:defRPr sz="3200" b="1">
                <a:solidFill>
                  <a:schemeClr val="bg1"/>
                </a:solidFill>
                <a:latin typeface="Verdana" panose="020B0604030504040204" pitchFamily="34" charset="0"/>
              </a:defRPr>
            </a:lvl3pPr>
            <a:lvl4pPr algn="ctr" rtl="0" eaLnBrk="1" fontAlgn="base" hangingPunct="1">
              <a:spcBef>
                <a:spcPct val="0"/>
              </a:spcBef>
              <a:spcAft>
                <a:spcPct val="0"/>
              </a:spcAft>
              <a:defRPr sz="3200" b="1">
                <a:solidFill>
                  <a:schemeClr val="bg1"/>
                </a:solidFill>
                <a:latin typeface="Verdana" panose="020B0604030504040204" pitchFamily="34" charset="0"/>
              </a:defRPr>
            </a:lvl4pPr>
            <a:lvl5pPr algn="ctr" rtl="0" eaLnBrk="1" fontAlgn="base" hangingPunct="1">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a:lstStyle>
          <a:p>
            <a:r>
              <a:rPr lang="en-US" sz="2800" smtClean="0"/>
              <a:t>Nội dung điều tra</a:t>
            </a:r>
            <a:endParaRPr lang="en-US" altLang="en-US" sz="2800" dirty="0"/>
          </a:p>
        </p:txBody>
      </p:sp>
      <p:sp>
        <p:nvSpPr>
          <p:cNvPr id="30" name="Right Arrow 29"/>
          <p:cNvSpPr/>
          <p:nvPr/>
        </p:nvSpPr>
        <p:spPr>
          <a:xfrm>
            <a:off x="248626" y="1140867"/>
            <a:ext cx="654559"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3" descr="logo NASAT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053056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1"/>
          <p:cNvGrpSpPr>
            <a:grpSpLocks/>
          </p:cNvGrpSpPr>
          <p:nvPr/>
        </p:nvGrpSpPr>
        <p:grpSpPr bwMode="auto">
          <a:xfrm>
            <a:off x="25400" y="762000"/>
            <a:ext cx="8984453" cy="4122080"/>
            <a:chOff x="912" y="1008"/>
            <a:chExt cx="4012" cy="2222"/>
          </a:xfrm>
        </p:grpSpPr>
        <p:sp>
          <p:nvSpPr>
            <p:cNvPr id="15" name="AutoShape 12"/>
            <p:cNvSpPr>
              <a:spLocks noChangeArrowheads="1"/>
            </p:cNvSpPr>
            <p:nvPr/>
          </p:nvSpPr>
          <p:spPr bwMode="gray">
            <a:xfrm>
              <a:off x="912" y="1008"/>
              <a:ext cx="3984" cy="2177"/>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sz="1900">
                <a:latin typeface="+mj-lt"/>
              </a:endParaRPr>
            </a:p>
          </p:txBody>
        </p:sp>
        <p:grpSp>
          <p:nvGrpSpPr>
            <p:cNvPr id="6162" name="Group 13"/>
            <p:cNvGrpSpPr>
              <a:grpSpLocks/>
            </p:cNvGrpSpPr>
            <p:nvPr/>
          </p:nvGrpSpPr>
          <p:grpSpPr bwMode="auto">
            <a:xfrm>
              <a:off x="972" y="1857"/>
              <a:ext cx="768" cy="747"/>
              <a:chOff x="972" y="1857"/>
              <a:chExt cx="768" cy="747"/>
            </a:xfrm>
          </p:grpSpPr>
          <p:sp>
            <p:nvSpPr>
              <p:cNvPr id="18" name="AutoShape 14"/>
              <p:cNvSpPr>
                <a:spLocks noChangeArrowheads="1"/>
              </p:cNvSpPr>
              <p:nvPr/>
            </p:nvSpPr>
            <p:spPr bwMode="gray">
              <a:xfrm>
                <a:off x="972" y="1857"/>
                <a:ext cx="768" cy="747"/>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900">
                  <a:latin typeface="+mj-lt"/>
                </a:endParaRPr>
              </a:p>
            </p:txBody>
          </p:sp>
          <p:sp>
            <p:nvSpPr>
              <p:cNvPr id="19" name="Freeform 15"/>
              <p:cNvSpPr>
                <a:spLocks/>
              </p:cNvSpPr>
              <p:nvPr/>
            </p:nvSpPr>
            <p:spPr bwMode="gray">
              <a:xfrm>
                <a:off x="1000" y="1909"/>
                <a:ext cx="383" cy="374"/>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a:defRPr/>
                </a:pPr>
                <a:endParaRPr lang="en-US" sz="1900">
                  <a:latin typeface="+mj-lt"/>
                </a:endParaRPr>
              </a:p>
            </p:txBody>
          </p:sp>
          <p:sp>
            <p:nvSpPr>
              <p:cNvPr id="20" name="Text Box 16"/>
              <p:cNvSpPr txBox="1">
                <a:spLocks noChangeArrowheads="1"/>
              </p:cNvSpPr>
              <p:nvPr/>
            </p:nvSpPr>
            <p:spPr bwMode="gray">
              <a:xfrm>
                <a:off x="972" y="1905"/>
                <a:ext cx="767" cy="5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defRPr/>
                </a:pPr>
                <a:r>
                  <a:rPr lang="de-DE" sz="1600" b="1">
                    <a:solidFill>
                      <a:schemeClr val="bg1"/>
                    </a:solidFill>
                  </a:rPr>
                  <a:t>Nhóm thông tin về hoạt động hội nhập quốc tế về KH&amp;CN</a:t>
                </a:r>
                <a:endParaRPr lang="en-US" altLang="en-US" sz="1500">
                  <a:solidFill>
                    <a:schemeClr val="bg1"/>
                  </a:solidFill>
                  <a:effectLst>
                    <a:outerShdw blurRad="38100" dist="38100" dir="2700000" algn="tl">
                      <a:srgbClr val="C0C0C0"/>
                    </a:outerShdw>
                  </a:effectLst>
                  <a:latin typeface="+mj-lt"/>
                </a:endParaRPr>
              </a:p>
            </p:txBody>
          </p:sp>
        </p:grpSp>
        <p:sp>
          <p:nvSpPr>
            <p:cNvPr id="17" name="Text Box 17"/>
            <p:cNvSpPr txBox="1">
              <a:spLocks noChangeArrowheads="1"/>
            </p:cNvSpPr>
            <p:nvPr/>
          </p:nvSpPr>
          <p:spPr bwMode="gray">
            <a:xfrm>
              <a:off x="1794" y="1090"/>
              <a:ext cx="3130" cy="21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r>
                <a:rPr lang="de-DE"/>
                <a:t>- Số người ra nước ngoài nghiên cứu, khảo sát về KH&amp;CN;</a:t>
              </a:r>
              <a:endParaRPr lang="en-US"/>
            </a:p>
            <a:p>
              <a:pPr algn="just"/>
              <a:r>
                <a:rPr lang="de-DE"/>
                <a:t>- Số người nước ngoài do đơn vị chủ trì mời vào nghiên cứu, khảo sát về KH&amp;CN tại Việt Nam;</a:t>
              </a:r>
              <a:endParaRPr lang="en-US"/>
            </a:p>
            <a:p>
              <a:pPr algn="just"/>
              <a:r>
                <a:rPr lang="de-DE"/>
                <a:t>- Số người nước ngoài làm việc tại đơn vị (Có thời gian làm việc từ 1 tháng trở lên);</a:t>
              </a:r>
              <a:endParaRPr lang="en-US"/>
            </a:p>
            <a:p>
              <a:pPr algn="just"/>
              <a:r>
                <a:rPr lang="de-DE"/>
                <a:t>- Số lượng các chương trình, đề tài/dự án hợp tác với nước ngoài mà đơn vị chủ trì (</a:t>
              </a:r>
              <a:r>
                <a:rPr lang="de-DE" smtClean="0"/>
                <a:t>coordinator</a:t>
              </a:r>
              <a:r>
                <a:rPr lang="de-DE"/>
                <a:t>);</a:t>
              </a:r>
              <a:endParaRPr lang="en-US"/>
            </a:p>
            <a:p>
              <a:pPr algn="just"/>
              <a:r>
                <a:rPr lang="de-DE"/>
                <a:t>- Số lượng các chương trình, đề tài/dự án hợp tác với nước ngoài mà đơn vị tham gia (partner);</a:t>
              </a:r>
              <a:endParaRPr lang="en-US"/>
            </a:p>
            <a:p>
              <a:pPr algn="just"/>
              <a:r>
                <a:rPr lang="de-DE"/>
                <a:t>- Số người tham gia các hội thảo quốc tế ở nước ngoài; </a:t>
              </a:r>
              <a:endParaRPr lang="en-US"/>
            </a:p>
            <a:p>
              <a:pPr algn="just"/>
              <a:r>
                <a:rPr lang="de-DE"/>
                <a:t>- Số thạc sĩ, tiến sĩ được đào tạo thông qua hợp tác quốc tế;</a:t>
              </a:r>
              <a:endParaRPr lang="en-US"/>
            </a:p>
            <a:p>
              <a:pPr algn="just"/>
              <a:r>
                <a:rPr lang="de-DE"/>
                <a:t>- Số đơn đăng ký sáng chế quốc tế của đơn vị;</a:t>
              </a:r>
              <a:endParaRPr lang="en-US"/>
            </a:p>
            <a:p>
              <a:pPr algn="just"/>
              <a:r>
                <a:rPr lang="de-DE"/>
                <a:t>- Số công nghệ được chuyển giao từ các đối tác nước ngoài;</a:t>
              </a:r>
              <a:endParaRPr lang="en-US"/>
            </a:p>
            <a:p>
              <a:pPr algn="just"/>
              <a:r>
                <a:rPr lang="de-DE"/>
                <a:t>- Số công nghệ được chuyển giao ra nước ngoài, .... </a:t>
              </a:r>
              <a:endParaRPr lang="en-US"/>
            </a:p>
          </p:txBody>
        </p:sp>
      </p:grpSp>
      <p:sp>
        <p:nvSpPr>
          <p:cNvPr id="28" name="Rectangle 2"/>
          <p:cNvSpPr txBox="1">
            <a:spLocks noChangeArrowheads="1"/>
          </p:cNvSpPr>
          <p:nvPr/>
        </p:nvSpPr>
        <p:spPr>
          <a:xfrm>
            <a:off x="2209800" y="101123"/>
            <a:ext cx="8610600" cy="563562"/>
          </a:xfrm>
          <a:prstGeom prst="rect">
            <a:avLst/>
          </a:prstGeom>
        </p:spPr>
        <p:txBody>
          <a:bodyPr/>
          <a:lstStyle>
            <a:lvl1pPr algn="ctr" rtl="0" eaLnBrk="1" fontAlgn="base" hangingPunct="1">
              <a:spcBef>
                <a:spcPct val="0"/>
              </a:spcBef>
              <a:spcAft>
                <a:spcPct val="0"/>
              </a:spcAft>
              <a:defRPr sz="32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anose="020B0604030504040204" pitchFamily="34" charset="0"/>
              </a:defRPr>
            </a:lvl2pPr>
            <a:lvl3pPr algn="ctr" rtl="0" eaLnBrk="1" fontAlgn="base" hangingPunct="1">
              <a:spcBef>
                <a:spcPct val="0"/>
              </a:spcBef>
              <a:spcAft>
                <a:spcPct val="0"/>
              </a:spcAft>
              <a:defRPr sz="3200" b="1">
                <a:solidFill>
                  <a:schemeClr val="bg1"/>
                </a:solidFill>
                <a:latin typeface="Verdana" panose="020B0604030504040204" pitchFamily="34" charset="0"/>
              </a:defRPr>
            </a:lvl3pPr>
            <a:lvl4pPr algn="ctr" rtl="0" eaLnBrk="1" fontAlgn="base" hangingPunct="1">
              <a:spcBef>
                <a:spcPct val="0"/>
              </a:spcBef>
              <a:spcAft>
                <a:spcPct val="0"/>
              </a:spcAft>
              <a:defRPr sz="3200" b="1">
                <a:solidFill>
                  <a:schemeClr val="bg1"/>
                </a:solidFill>
                <a:latin typeface="Verdana" panose="020B0604030504040204" pitchFamily="34" charset="0"/>
              </a:defRPr>
            </a:lvl4pPr>
            <a:lvl5pPr algn="ctr" rtl="0" eaLnBrk="1" fontAlgn="base" hangingPunct="1">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a:lstStyle>
          <a:p>
            <a:pPr algn="just"/>
            <a:r>
              <a:rPr lang="en-US" sz="2800">
                <a:solidFill>
                  <a:schemeClr val="lt1"/>
                </a:solidFill>
              </a:rPr>
              <a:t>Nhóm thông tin điều tra</a:t>
            </a:r>
            <a:endParaRPr lang="en-US" sz="2800">
              <a:solidFill>
                <a:srgbClr val="002060"/>
              </a:solidFill>
            </a:endParaRPr>
          </a:p>
        </p:txBody>
      </p:sp>
      <p:grpSp>
        <p:nvGrpSpPr>
          <p:cNvPr id="35" name="Group 18"/>
          <p:cNvGrpSpPr>
            <a:grpSpLocks/>
          </p:cNvGrpSpPr>
          <p:nvPr/>
        </p:nvGrpSpPr>
        <p:grpSpPr bwMode="auto">
          <a:xfrm>
            <a:off x="100804" y="5050034"/>
            <a:ext cx="8984452" cy="1537001"/>
            <a:chOff x="912" y="2016"/>
            <a:chExt cx="4012" cy="912"/>
          </a:xfrm>
        </p:grpSpPr>
        <p:sp>
          <p:nvSpPr>
            <p:cNvPr id="36" name="AutoShape 19"/>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sz="1900">
                <a:latin typeface="+mj-lt"/>
              </a:endParaRPr>
            </a:p>
          </p:txBody>
        </p:sp>
        <p:grpSp>
          <p:nvGrpSpPr>
            <p:cNvPr id="37" name="Group 20"/>
            <p:cNvGrpSpPr>
              <a:grpSpLocks/>
            </p:cNvGrpSpPr>
            <p:nvPr/>
          </p:nvGrpSpPr>
          <p:grpSpPr bwMode="auto">
            <a:xfrm>
              <a:off x="999" y="2100"/>
              <a:ext cx="768" cy="797"/>
              <a:chOff x="999" y="2100"/>
              <a:chExt cx="768" cy="797"/>
            </a:xfrm>
          </p:grpSpPr>
          <p:sp>
            <p:nvSpPr>
              <p:cNvPr id="39" name="AutoShape 21"/>
              <p:cNvSpPr>
                <a:spLocks noChangeArrowheads="1"/>
              </p:cNvSpPr>
              <p:nvPr/>
            </p:nvSpPr>
            <p:spPr bwMode="gray">
              <a:xfrm>
                <a:off x="999" y="2100"/>
                <a:ext cx="768" cy="797"/>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900">
                  <a:latin typeface="+mj-lt"/>
                </a:endParaRPr>
              </a:p>
            </p:txBody>
          </p:sp>
          <p:sp>
            <p:nvSpPr>
              <p:cNvPr id="40" name="Freeform 22"/>
              <p:cNvSpPr>
                <a:spLocks/>
              </p:cNvSpPr>
              <p:nvPr/>
            </p:nvSpPr>
            <p:spPr bwMode="gray">
              <a:xfrm>
                <a:off x="1047" y="214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a:defRPr/>
                </a:pPr>
                <a:endParaRPr lang="en-US" sz="1900">
                  <a:latin typeface="+mj-lt"/>
                </a:endParaRPr>
              </a:p>
            </p:txBody>
          </p:sp>
          <p:sp>
            <p:nvSpPr>
              <p:cNvPr id="41" name="Text Box 23"/>
              <p:cNvSpPr txBox="1">
                <a:spLocks noChangeArrowheads="1"/>
              </p:cNvSpPr>
              <p:nvPr/>
            </p:nvSpPr>
            <p:spPr bwMode="gray">
              <a:xfrm>
                <a:off x="1016" y="2112"/>
                <a:ext cx="722" cy="7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defRPr/>
                </a:pPr>
                <a:r>
                  <a:rPr lang="de-DE" sz="1600" b="1">
                    <a:solidFill>
                      <a:schemeClr val="bg1"/>
                    </a:solidFill>
                  </a:rPr>
                  <a:t>Nhóm thông tin về đánh giá điều kiện hội nhập quốc tế về KH&amp;CN</a:t>
                </a:r>
                <a:endParaRPr lang="en-US" altLang="en-US" sz="1500">
                  <a:solidFill>
                    <a:schemeClr val="bg1"/>
                  </a:solidFill>
                  <a:effectLst>
                    <a:outerShdw blurRad="38100" dist="38100" dir="2700000" algn="tl">
                      <a:srgbClr val="C0C0C0"/>
                    </a:outerShdw>
                  </a:effectLst>
                </a:endParaRPr>
              </a:p>
            </p:txBody>
          </p:sp>
        </p:grpSp>
        <p:sp>
          <p:nvSpPr>
            <p:cNvPr id="38" name="Text Box 24"/>
            <p:cNvSpPr txBox="1">
              <a:spLocks noChangeArrowheads="1"/>
            </p:cNvSpPr>
            <p:nvPr/>
          </p:nvSpPr>
          <p:spPr bwMode="gray">
            <a:xfrm>
              <a:off x="1843" y="2350"/>
              <a:ext cx="3081" cy="4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r>
                <a:rPr lang="x-none" sz="2000"/>
                <a:t>- Mức độ thuận lợi của chính sách hội nhập quốc tế;</a:t>
              </a:r>
              <a:endParaRPr lang="en-US" sz="2000"/>
            </a:p>
            <a:p>
              <a:pPr algn="just"/>
              <a:r>
                <a:rPr lang="x-none" sz="2000"/>
                <a:t>- </a:t>
              </a:r>
              <a:r>
                <a:rPr lang="en-US" sz="2000"/>
                <a:t>X</a:t>
              </a:r>
              <a:r>
                <a:rPr lang="x-none" sz="2000"/>
                <a:t>ây dựng tầm nhìn, chiến lược hợp tác quốc tế.</a:t>
              </a:r>
              <a:endParaRPr lang="en-US" sz="2000"/>
            </a:p>
          </p:txBody>
        </p:sp>
      </p:grpSp>
      <p:pic>
        <p:nvPicPr>
          <p:cNvPr id="42" name="Picture 3" descr="logo NASAT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735822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p:cNvSpPr txBox="1">
            <a:spLocks noChangeArrowheads="1"/>
          </p:cNvSpPr>
          <p:nvPr/>
        </p:nvSpPr>
        <p:spPr>
          <a:xfrm>
            <a:off x="3543300" y="68840"/>
            <a:ext cx="8610600" cy="563562"/>
          </a:xfrm>
          <a:prstGeom prst="rect">
            <a:avLst/>
          </a:prstGeom>
        </p:spPr>
        <p:txBody>
          <a:bodyPr/>
          <a:lstStyle>
            <a:lvl1pPr algn="ctr" rtl="0" eaLnBrk="1" fontAlgn="base" hangingPunct="1">
              <a:spcBef>
                <a:spcPct val="0"/>
              </a:spcBef>
              <a:spcAft>
                <a:spcPct val="0"/>
              </a:spcAft>
              <a:defRPr sz="32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anose="020B0604030504040204" pitchFamily="34" charset="0"/>
              </a:defRPr>
            </a:lvl2pPr>
            <a:lvl3pPr algn="ctr" rtl="0" eaLnBrk="1" fontAlgn="base" hangingPunct="1">
              <a:spcBef>
                <a:spcPct val="0"/>
              </a:spcBef>
              <a:spcAft>
                <a:spcPct val="0"/>
              </a:spcAft>
              <a:defRPr sz="3200" b="1">
                <a:solidFill>
                  <a:schemeClr val="bg1"/>
                </a:solidFill>
                <a:latin typeface="Verdana" panose="020B0604030504040204" pitchFamily="34" charset="0"/>
              </a:defRPr>
            </a:lvl3pPr>
            <a:lvl4pPr algn="ctr" rtl="0" eaLnBrk="1" fontAlgn="base" hangingPunct="1">
              <a:spcBef>
                <a:spcPct val="0"/>
              </a:spcBef>
              <a:spcAft>
                <a:spcPct val="0"/>
              </a:spcAft>
              <a:defRPr sz="3200" b="1">
                <a:solidFill>
                  <a:schemeClr val="bg1"/>
                </a:solidFill>
                <a:latin typeface="Verdana" panose="020B0604030504040204" pitchFamily="34" charset="0"/>
              </a:defRPr>
            </a:lvl4pPr>
            <a:lvl5pPr algn="ctr" rtl="0" eaLnBrk="1" fontAlgn="base" hangingPunct="1">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a:lstStyle>
          <a:p>
            <a:pPr algn="just"/>
            <a:r>
              <a:rPr lang="en-US" sz="2800" smtClean="0">
                <a:solidFill>
                  <a:schemeClr val="lt1"/>
                </a:solidFill>
              </a:rPr>
              <a:t>Phiếu điều </a:t>
            </a:r>
            <a:r>
              <a:rPr lang="en-US" sz="2800">
                <a:solidFill>
                  <a:schemeClr val="lt1"/>
                </a:solidFill>
              </a:rPr>
              <a:t>tra</a:t>
            </a:r>
            <a:endParaRPr lang="en-US" sz="2800">
              <a:solidFill>
                <a:srgbClr val="002060"/>
              </a:solidFill>
            </a:endParaRPr>
          </a:p>
        </p:txBody>
      </p:sp>
      <p:pic>
        <p:nvPicPr>
          <p:cNvPr id="21" name="Picture 3" descr="logo NASAT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2" name="Table 21"/>
          <p:cNvGraphicFramePr>
            <a:graphicFrameLocks noGrp="1"/>
          </p:cNvGraphicFramePr>
          <p:nvPr>
            <p:extLst>
              <p:ext uri="{D42A27DB-BD31-4B8C-83A1-F6EECF244321}">
                <p14:modId xmlns:p14="http://schemas.microsoft.com/office/powerpoint/2010/main" xmlns="" val="3369737610"/>
              </p:ext>
            </p:extLst>
          </p:nvPr>
        </p:nvGraphicFramePr>
        <p:xfrm>
          <a:off x="2057400" y="1600200"/>
          <a:ext cx="5791200" cy="990600"/>
        </p:xfrm>
        <a:graphic>
          <a:graphicData uri="http://schemas.openxmlformats.org/drawingml/2006/table">
            <a:tbl>
              <a:tblPr firstRow="1" bandRow="1">
                <a:tableStyleId>{5C22544A-7EE6-4342-B048-85BDC9FD1C3A}</a:tableStyleId>
              </a:tblPr>
              <a:tblGrid>
                <a:gridCol w="5791200">
                  <a:extLst>
                    <a:ext uri="{9D8B030D-6E8A-4147-A177-3AD203B41FA5}"/>
                  </a:extLst>
                </a:gridCol>
              </a:tblGrid>
              <a:tr h="990600">
                <a:tc>
                  <a:txBody>
                    <a:bodyPr/>
                    <a:lstStyle/>
                    <a:p>
                      <a:pPr algn="ctr"/>
                      <a:r>
                        <a:rPr lang="en-US" sz="2000" b="1" kern="1200" smtClean="0">
                          <a:solidFill>
                            <a:schemeClr val="lt1"/>
                          </a:solidFill>
                          <a:effectLst/>
                          <a:latin typeface="+mn-lt"/>
                          <a:ea typeface="+mn-ea"/>
                          <a:cs typeface="+mn-cs"/>
                        </a:rPr>
                        <a:t>Điều tra hội nhập quốc tế về KH&amp;CN 2016 sử dụng 01 loại phiếu:</a:t>
                      </a:r>
                      <a:endParaRPr lang="en-US" sz="2000" b="1" kern="1200" smtClean="0">
                        <a:solidFill>
                          <a:srgbClr val="002060"/>
                        </a:solidFill>
                        <a:effectLst/>
                        <a:latin typeface="+mn-lt"/>
                        <a:ea typeface="+mn-ea"/>
                        <a:cs typeface="+mn-cs"/>
                      </a:endParaRPr>
                    </a:p>
                  </a:txBody>
                  <a:tcPr marL="91447" marR="91447" marT="45728" marB="45728">
                    <a:cell3D prstMaterial="dkEdge">
                      <a:bevel/>
                      <a:lightRig rig="flood" dir="t"/>
                    </a:cell3D>
                    <a:solidFill>
                      <a:schemeClr val="tx2">
                        <a:lumMod val="20000"/>
                        <a:lumOff val="80000"/>
                      </a:schemeClr>
                    </a:solidFill>
                  </a:tcPr>
                </a:tc>
                <a:extLst>
                  <a:ext uri="{0D108BD9-81ED-4DB2-BD59-A6C34878D82A}"/>
                </a:extLst>
              </a:tr>
            </a:tbl>
          </a:graphicData>
        </a:graphic>
      </p:graphicFrame>
      <p:sp>
        <p:nvSpPr>
          <p:cNvPr id="23" name="Right Arrow 22"/>
          <p:cNvSpPr/>
          <p:nvPr/>
        </p:nvSpPr>
        <p:spPr>
          <a:xfrm rot="5400000">
            <a:off x="4127500" y="2914650"/>
            <a:ext cx="1066800" cy="723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Alternate Process 24"/>
          <p:cNvSpPr/>
          <p:nvPr/>
        </p:nvSpPr>
        <p:spPr>
          <a:xfrm>
            <a:off x="1155700" y="4343400"/>
            <a:ext cx="7010400" cy="1414522"/>
          </a:xfrm>
          <a:prstGeom prst="flowChartAlternate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b="1"/>
              <a:t>Phiếu 01/ĐTHNQT-KHCN/2016</a:t>
            </a:r>
            <a:endParaRPr lang="en-US" sz="2800" b="1">
              <a:solidFill>
                <a:srgbClr val="002060"/>
              </a:solidFill>
            </a:endParaRPr>
          </a:p>
        </p:txBody>
      </p:sp>
    </p:spTree>
    <p:extLst>
      <p:ext uri="{BB962C8B-B14F-4D97-AF65-F5344CB8AC3E}">
        <p14:creationId xmlns:p14="http://schemas.microsoft.com/office/powerpoint/2010/main" xmlns="" val="14554731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p:cNvSpPr txBox="1">
            <a:spLocks noChangeArrowheads="1"/>
          </p:cNvSpPr>
          <p:nvPr/>
        </p:nvSpPr>
        <p:spPr>
          <a:xfrm>
            <a:off x="1371600" y="122238"/>
            <a:ext cx="8077200" cy="563562"/>
          </a:xfrm>
          <a:prstGeom prst="rect">
            <a:avLst/>
          </a:prstGeom>
        </p:spPr>
        <p:txBody>
          <a:bodyPr/>
          <a:lstStyle>
            <a:lvl1pPr algn="ctr" rtl="0" eaLnBrk="1" fontAlgn="base" hangingPunct="1">
              <a:spcBef>
                <a:spcPct val="0"/>
              </a:spcBef>
              <a:spcAft>
                <a:spcPct val="0"/>
              </a:spcAft>
              <a:defRPr sz="32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anose="020B0604030504040204" pitchFamily="34" charset="0"/>
              </a:defRPr>
            </a:lvl2pPr>
            <a:lvl3pPr algn="ctr" rtl="0" eaLnBrk="1" fontAlgn="base" hangingPunct="1">
              <a:spcBef>
                <a:spcPct val="0"/>
              </a:spcBef>
              <a:spcAft>
                <a:spcPct val="0"/>
              </a:spcAft>
              <a:defRPr sz="3200" b="1">
                <a:solidFill>
                  <a:schemeClr val="bg1"/>
                </a:solidFill>
                <a:latin typeface="Verdana" panose="020B0604030504040204" pitchFamily="34" charset="0"/>
              </a:defRPr>
            </a:lvl3pPr>
            <a:lvl4pPr algn="ctr" rtl="0" eaLnBrk="1" fontAlgn="base" hangingPunct="1">
              <a:spcBef>
                <a:spcPct val="0"/>
              </a:spcBef>
              <a:spcAft>
                <a:spcPct val="0"/>
              </a:spcAft>
              <a:defRPr sz="3200" b="1">
                <a:solidFill>
                  <a:schemeClr val="bg1"/>
                </a:solidFill>
                <a:latin typeface="Verdana" panose="020B0604030504040204" pitchFamily="34" charset="0"/>
              </a:defRPr>
            </a:lvl4pPr>
            <a:lvl5pPr algn="ctr" rtl="0" eaLnBrk="1" fontAlgn="base" hangingPunct="1">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a:lstStyle>
          <a:p>
            <a:pPr algn="just"/>
            <a:r>
              <a:rPr lang="en-US" sz="2200" smtClean="0">
                <a:solidFill>
                  <a:schemeClr val="lt1"/>
                </a:solidFill>
              </a:rPr>
              <a:t>Phân loại, danh mục </a:t>
            </a:r>
            <a:r>
              <a:rPr lang="en-US" sz="2200" smtClean="0"/>
              <a:t>áp dụng cho cuộc điều tra</a:t>
            </a:r>
            <a:endParaRPr lang="en-US" sz="2200">
              <a:solidFill>
                <a:srgbClr val="002060"/>
              </a:solidFill>
            </a:endParaRPr>
          </a:p>
        </p:txBody>
      </p:sp>
      <p:pic>
        <p:nvPicPr>
          <p:cNvPr id="21" name="Picture 3" descr="logo NASAT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xmlns="" val="2867279701"/>
              </p:ext>
            </p:extLst>
          </p:nvPr>
        </p:nvGraphicFramePr>
        <p:xfrm>
          <a:off x="1225068" y="1203626"/>
          <a:ext cx="7252716" cy="1310656"/>
        </p:xfrm>
        <a:graphic>
          <a:graphicData uri="http://schemas.openxmlformats.org/drawingml/2006/table">
            <a:tbl>
              <a:tblPr firstRow="1" bandRow="1">
                <a:tableStyleId>{5C22544A-7EE6-4342-B048-85BDC9FD1C3A}</a:tableStyleId>
              </a:tblPr>
              <a:tblGrid>
                <a:gridCol w="7252716">
                  <a:extLst>
                    <a:ext uri="{9D8B030D-6E8A-4147-A177-3AD203B41FA5}"/>
                  </a:extLst>
                </a:gridCol>
              </a:tblGrid>
              <a:tr h="826605">
                <a:tc>
                  <a:txBody>
                    <a:bodyPr/>
                    <a:lstStyle/>
                    <a:p>
                      <a:pPr algn="just"/>
                      <a:r>
                        <a:rPr lang="en-US" sz="1600" b="1" kern="1200" smtClean="0">
                          <a:solidFill>
                            <a:schemeClr val="lt1"/>
                          </a:solidFill>
                          <a:effectLst/>
                          <a:latin typeface="+mn-lt"/>
                          <a:ea typeface="+mn-ea"/>
                          <a:cs typeface="+mn-cs"/>
                        </a:rPr>
                        <a:t>Bảng phân loại Lĩnh vực nghiên cứu KH&amp;CN, Bảng phân loại mục tiêu kinh tế - xã hội của hoạt động khoa học và công nghệ, Bảng phân loại dạng hoạt động KH&amp;CN, ban hành kèm theo Quyết định số 12/2008/QĐ-BKHCN ngày 04 /9/2008 của Bộ trưởng Bộ Khoa học và Công nghệ.</a:t>
                      </a:r>
                      <a:endParaRPr lang="en-US" sz="1600" b="1" kern="1200" smtClean="0">
                        <a:solidFill>
                          <a:srgbClr val="002060"/>
                        </a:solidFill>
                        <a:effectLst/>
                        <a:latin typeface="+mn-lt"/>
                        <a:ea typeface="+mn-ea"/>
                        <a:cs typeface="+mn-cs"/>
                      </a:endParaRPr>
                    </a:p>
                  </a:txBody>
                  <a:tcPr marL="91447" marR="91447" marT="45728" marB="45728">
                    <a:cell3D prstMaterial="dkEdge">
                      <a:bevel/>
                      <a:lightRig rig="flood" dir="t"/>
                    </a:cell3D>
                    <a:solidFill>
                      <a:schemeClr val="tx1">
                        <a:lumMod val="40000"/>
                        <a:lumOff val="60000"/>
                      </a:schemeClr>
                    </a:solidFill>
                  </a:tcPr>
                </a:tc>
                <a:extLst>
                  <a:ext uri="{0D108BD9-81ED-4DB2-BD59-A6C34878D82A}"/>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2623729669"/>
              </p:ext>
            </p:extLst>
          </p:nvPr>
        </p:nvGraphicFramePr>
        <p:xfrm>
          <a:off x="1200684" y="3367881"/>
          <a:ext cx="7252716" cy="823119"/>
        </p:xfrm>
        <a:graphic>
          <a:graphicData uri="http://schemas.openxmlformats.org/drawingml/2006/table">
            <a:tbl>
              <a:tblPr firstRow="1" bandRow="1">
                <a:tableStyleId>{5C22544A-7EE6-4342-B048-85BDC9FD1C3A}</a:tableStyleId>
              </a:tblPr>
              <a:tblGrid>
                <a:gridCol w="7252716">
                  <a:extLst>
                    <a:ext uri="{9D8B030D-6E8A-4147-A177-3AD203B41FA5}"/>
                  </a:extLst>
                </a:gridCol>
              </a:tblGrid>
              <a:tr h="823119">
                <a:tc>
                  <a:txBody>
                    <a:bodyPr/>
                    <a:lstStyle/>
                    <a:p>
                      <a:pPr algn="just"/>
                      <a:r>
                        <a:rPr lang="en-US" sz="1600" b="1" kern="1200" smtClean="0">
                          <a:solidFill>
                            <a:schemeClr val="lt1"/>
                          </a:solidFill>
                          <a:effectLst/>
                          <a:latin typeface="+mn-lt"/>
                          <a:ea typeface="+mn-ea"/>
                          <a:cs typeface="+mn-cs"/>
                        </a:rPr>
                        <a:t>Hệ thống ngành kinh tế Việt Nam 2007 ban hành theo Quyết định số 10/2007/QĐ-TTg ngày 23/01/2007 của Thủ tướng Chính phủ</a:t>
                      </a:r>
                      <a:endParaRPr lang="en-US" sz="1600" b="1" kern="1200" smtClean="0">
                        <a:solidFill>
                          <a:srgbClr val="002060"/>
                        </a:solidFill>
                        <a:effectLst/>
                        <a:latin typeface="+mn-lt"/>
                        <a:ea typeface="+mn-ea"/>
                        <a:cs typeface="+mn-cs"/>
                      </a:endParaRPr>
                    </a:p>
                  </a:txBody>
                  <a:tcPr marL="91447" marR="91447" marT="45728" marB="45728">
                    <a:cell3D prstMaterial="dkEdge">
                      <a:bevel/>
                      <a:lightRig rig="flood" dir="t"/>
                    </a:cell3D>
                    <a:solidFill>
                      <a:srgbClr val="00B050"/>
                    </a:solidFill>
                  </a:tcPr>
                </a:tc>
                <a:extLst>
                  <a:ext uri="{0D108BD9-81ED-4DB2-BD59-A6C34878D82A}"/>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2136005001"/>
              </p:ext>
            </p:extLst>
          </p:nvPr>
        </p:nvGraphicFramePr>
        <p:xfrm>
          <a:off x="1164108" y="4822007"/>
          <a:ext cx="7277100" cy="1066816"/>
        </p:xfrm>
        <a:graphic>
          <a:graphicData uri="http://schemas.openxmlformats.org/drawingml/2006/table">
            <a:tbl>
              <a:tblPr firstRow="1" bandRow="1">
                <a:tableStyleId>{5C22544A-7EE6-4342-B048-85BDC9FD1C3A}</a:tableStyleId>
              </a:tblPr>
              <a:tblGrid>
                <a:gridCol w="7277100">
                  <a:extLst>
                    <a:ext uri="{9D8B030D-6E8A-4147-A177-3AD203B41FA5}"/>
                  </a:extLst>
                </a:gridCol>
              </a:tblGrid>
              <a:tr h="823119">
                <a:tc>
                  <a:txBody>
                    <a:bodyPr/>
                    <a:lstStyle/>
                    <a:p>
                      <a:pPr algn="just"/>
                      <a:r>
                        <a:rPr lang="en-US" sz="1600" b="1" kern="1200" smtClean="0">
                          <a:solidFill>
                            <a:schemeClr val="lt1"/>
                          </a:solidFill>
                          <a:effectLst/>
                          <a:latin typeface="+mn-lt"/>
                          <a:ea typeface="+mn-ea"/>
                          <a:cs typeface="+mn-cs"/>
                        </a:rPr>
                        <a:t>Bảng danh mục các đơn vị hành chính Việt Nam 2010 được ban hành theo Quyết định số 124/2004/QĐ-TTg ngày 08/7/2004 của Thủ tướng Chính phủ và những thay đổi đã được Tổng cục Thống kê cập nhật đến thời điểm điều tra</a:t>
                      </a:r>
                      <a:endParaRPr lang="en-US" sz="1600" b="1" kern="1200" smtClean="0">
                        <a:solidFill>
                          <a:srgbClr val="FF0000"/>
                        </a:solidFill>
                        <a:effectLst/>
                        <a:latin typeface="+mn-lt"/>
                        <a:ea typeface="+mn-ea"/>
                        <a:cs typeface="+mn-cs"/>
                      </a:endParaRPr>
                    </a:p>
                  </a:txBody>
                  <a:tcPr marL="91447" marR="91447" marT="45728" marB="45728">
                    <a:lnT w="12700" cap="flat" cmpd="sng" algn="ctr">
                      <a:solidFill>
                        <a:schemeClr val="tx1"/>
                      </a:solidFill>
                      <a:prstDash val="dash"/>
                      <a:round/>
                      <a:headEnd type="none" w="med" len="med"/>
                      <a:tailEnd type="none" w="med" len="med"/>
                    </a:lnT>
                    <a:cell3D prstMaterial="dkEdge">
                      <a:bevel/>
                      <a:lightRig rig="flood" dir="t"/>
                    </a:cell3D>
                    <a:solidFill>
                      <a:schemeClr val="accent2">
                        <a:lumMod val="60000"/>
                        <a:lumOff val="40000"/>
                      </a:schemeClr>
                    </a:solidFill>
                  </a:tcPr>
                </a:tc>
                <a:extLst>
                  <a:ext uri="{0D108BD9-81ED-4DB2-BD59-A6C34878D82A}"/>
                </a:extLst>
              </a:tr>
            </a:tbl>
          </a:graphicData>
        </a:graphic>
      </p:graphicFrame>
      <p:sp>
        <p:nvSpPr>
          <p:cNvPr id="10" name="Right Arrow 9"/>
          <p:cNvSpPr/>
          <p:nvPr/>
        </p:nvSpPr>
        <p:spPr>
          <a:xfrm>
            <a:off x="152400" y="1744654"/>
            <a:ext cx="609600" cy="228600"/>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152400" y="3779440"/>
            <a:ext cx="609600" cy="2286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152400" y="5257800"/>
            <a:ext cx="609600" cy="195230"/>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531432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p:cNvSpPr txBox="1">
            <a:spLocks noChangeArrowheads="1"/>
          </p:cNvSpPr>
          <p:nvPr/>
        </p:nvSpPr>
        <p:spPr>
          <a:xfrm>
            <a:off x="762000" y="134407"/>
            <a:ext cx="8534400" cy="563562"/>
          </a:xfrm>
          <a:prstGeom prst="rect">
            <a:avLst/>
          </a:prstGeom>
        </p:spPr>
        <p:txBody>
          <a:bodyPr/>
          <a:lstStyle>
            <a:lvl1pPr algn="ctr" rtl="0" eaLnBrk="1" fontAlgn="base" hangingPunct="1">
              <a:spcBef>
                <a:spcPct val="0"/>
              </a:spcBef>
              <a:spcAft>
                <a:spcPct val="0"/>
              </a:spcAft>
              <a:defRPr sz="32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anose="020B0604030504040204" pitchFamily="34" charset="0"/>
              </a:defRPr>
            </a:lvl2pPr>
            <a:lvl3pPr algn="ctr" rtl="0" eaLnBrk="1" fontAlgn="base" hangingPunct="1">
              <a:spcBef>
                <a:spcPct val="0"/>
              </a:spcBef>
              <a:spcAft>
                <a:spcPct val="0"/>
              </a:spcAft>
              <a:defRPr sz="3200" b="1">
                <a:solidFill>
                  <a:schemeClr val="bg1"/>
                </a:solidFill>
                <a:latin typeface="Verdana" panose="020B0604030504040204" pitchFamily="34" charset="0"/>
              </a:defRPr>
            </a:lvl3pPr>
            <a:lvl4pPr algn="ctr" rtl="0" eaLnBrk="1" fontAlgn="base" hangingPunct="1">
              <a:spcBef>
                <a:spcPct val="0"/>
              </a:spcBef>
              <a:spcAft>
                <a:spcPct val="0"/>
              </a:spcAft>
              <a:defRPr sz="3200" b="1">
                <a:solidFill>
                  <a:schemeClr val="bg1"/>
                </a:solidFill>
                <a:latin typeface="Verdana" panose="020B0604030504040204" pitchFamily="34" charset="0"/>
              </a:defRPr>
            </a:lvl4pPr>
            <a:lvl5pPr algn="ctr" rtl="0" eaLnBrk="1" fontAlgn="base" hangingPunct="1">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a:lstStyle>
          <a:p>
            <a:r>
              <a:rPr lang="en-US" sz="2400" smtClean="0">
                <a:solidFill>
                  <a:schemeClr val="lt1"/>
                </a:solidFill>
              </a:rPr>
              <a:t>Loại điều tra và phương pháp thu thập thông tin</a:t>
            </a:r>
            <a:endParaRPr lang="en-US" sz="2400">
              <a:solidFill>
                <a:srgbClr val="002060"/>
              </a:solidFill>
            </a:endParaRPr>
          </a:p>
        </p:txBody>
      </p:sp>
      <p:pic>
        <p:nvPicPr>
          <p:cNvPr id="21" name="Picture 3" descr="logo NASAT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51732" y="6525534"/>
            <a:ext cx="492267" cy="314178"/>
          </a:xfrm>
          <a:prstGeom prst="rect">
            <a:avLst/>
          </a:prstGeom>
        </p:spPr>
      </p:pic>
      <p:sp>
        <p:nvSpPr>
          <p:cNvPr id="14" name="Right Arrow 13"/>
          <p:cNvSpPr/>
          <p:nvPr/>
        </p:nvSpPr>
        <p:spPr>
          <a:xfrm>
            <a:off x="3990570" y="1227814"/>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9352082">
            <a:off x="3633444" y="3352800"/>
            <a:ext cx="609600" cy="228600"/>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Alternate Process 15"/>
          <p:cNvSpPr/>
          <p:nvPr/>
        </p:nvSpPr>
        <p:spPr>
          <a:xfrm>
            <a:off x="4876800" y="978632"/>
            <a:ext cx="4167912" cy="783516"/>
          </a:xfrm>
          <a:prstGeom prst="flowChartAlternate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b="1"/>
              <a:t>Điều tra toàn bộ</a:t>
            </a:r>
            <a:r>
              <a:rPr lang="en-US" sz="2000"/>
              <a:t> trên phạm vi cả nước</a:t>
            </a:r>
            <a:endParaRPr lang="en-US" sz="2000">
              <a:solidFill>
                <a:schemeClr val="bg1"/>
              </a:solidFill>
            </a:endParaRPr>
          </a:p>
        </p:txBody>
      </p:sp>
      <p:sp>
        <p:nvSpPr>
          <p:cNvPr id="17" name="Flowchart: Alternate Process 16"/>
          <p:cNvSpPr/>
          <p:nvPr/>
        </p:nvSpPr>
        <p:spPr>
          <a:xfrm>
            <a:off x="4458996" y="1898517"/>
            <a:ext cx="4585716" cy="2176429"/>
          </a:xfrm>
          <a:prstGeom prst="flowChartAlternateProces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1600">
                <a:solidFill>
                  <a:schemeClr val="tx1">
                    <a:lumMod val="60000"/>
                    <a:lumOff val="40000"/>
                  </a:schemeClr>
                </a:solidFill>
              </a:rPr>
              <a:t>Phương pháp gián tiếp</a:t>
            </a:r>
            <a:r>
              <a:rPr lang="en-US" sz="1600"/>
              <a:t>: Tổ chức hội nghị tập huấn giới thiệu mục đích, ý nghĩa, nội dung cách ghi phiếu và yêu cầu đơn vị điều tra gửi phiếu điều tra về cơ quan điều tra theo đúng nội dung và thời gian quy định của Phương án điều tra</a:t>
            </a:r>
            <a:endParaRPr lang="en-US" sz="1600">
              <a:solidFill>
                <a:schemeClr val="bg1"/>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xmlns="" val="2131239584"/>
              </p:ext>
            </p:extLst>
          </p:nvPr>
        </p:nvGraphicFramePr>
        <p:xfrm>
          <a:off x="246888" y="1065252"/>
          <a:ext cx="3371316" cy="567843"/>
        </p:xfrm>
        <a:graphic>
          <a:graphicData uri="http://schemas.openxmlformats.org/drawingml/2006/table">
            <a:tbl>
              <a:tblPr firstRow="1" bandRow="1">
                <a:tableStyleId>{5C22544A-7EE6-4342-B048-85BDC9FD1C3A}</a:tableStyleId>
              </a:tblPr>
              <a:tblGrid>
                <a:gridCol w="3371316">
                  <a:extLst>
                    <a:ext uri="{9D8B030D-6E8A-4147-A177-3AD203B41FA5}"/>
                  </a:extLst>
                </a:gridCol>
              </a:tblGrid>
              <a:tr h="567843">
                <a:tc>
                  <a:txBody>
                    <a:bodyPr/>
                    <a:lstStyle/>
                    <a:p>
                      <a:pPr algn="just"/>
                      <a:r>
                        <a:rPr lang="en-US" sz="2500" b="1" kern="1200" smtClean="0">
                          <a:solidFill>
                            <a:schemeClr val="lt1"/>
                          </a:solidFill>
                          <a:effectLst/>
                          <a:latin typeface="+mn-lt"/>
                          <a:ea typeface="+mn-ea"/>
                          <a:cs typeface="+mn-cs"/>
                        </a:rPr>
                        <a:t>Loại</a:t>
                      </a:r>
                      <a:r>
                        <a:rPr lang="en-US" sz="2500" b="1" kern="1200" baseline="0" smtClean="0">
                          <a:solidFill>
                            <a:schemeClr val="lt1"/>
                          </a:solidFill>
                          <a:effectLst/>
                          <a:latin typeface="+mn-lt"/>
                          <a:ea typeface="+mn-ea"/>
                          <a:cs typeface="+mn-cs"/>
                        </a:rPr>
                        <a:t> điều tra</a:t>
                      </a:r>
                      <a:endParaRPr lang="en-US" sz="2500" b="1" kern="1200" smtClean="0">
                        <a:solidFill>
                          <a:srgbClr val="002060"/>
                        </a:solidFill>
                        <a:effectLst/>
                        <a:latin typeface="+mn-lt"/>
                        <a:ea typeface="+mn-ea"/>
                        <a:cs typeface="+mn-cs"/>
                      </a:endParaRPr>
                    </a:p>
                  </a:txBody>
                  <a:tcPr marL="91447" marR="91447" marT="45728" marB="45728">
                    <a:cell3D prstMaterial="dkEdge">
                      <a:bevel/>
                      <a:lightRig rig="flood" dir="t"/>
                    </a:cell3D>
                    <a:solidFill>
                      <a:schemeClr val="tx2">
                        <a:lumMod val="20000"/>
                        <a:lumOff val="80000"/>
                      </a:schemeClr>
                    </a:solidFill>
                  </a:tcPr>
                </a:tc>
                <a:extLst>
                  <a:ext uri="{0D108BD9-81ED-4DB2-BD59-A6C34878D82A}"/>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xmlns="" val="3797567750"/>
              </p:ext>
            </p:extLst>
          </p:nvPr>
        </p:nvGraphicFramePr>
        <p:xfrm>
          <a:off x="150826" y="3648218"/>
          <a:ext cx="3371316" cy="853456"/>
        </p:xfrm>
        <a:graphic>
          <a:graphicData uri="http://schemas.openxmlformats.org/drawingml/2006/table">
            <a:tbl>
              <a:tblPr firstRow="1" bandRow="1">
                <a:tableStyleId>{5C22544A-7EE6-4342-B048-85BDC9FD1C3A}</a:tableStyleId>
              </a:tblPr>
              <a:tblGrid>
                <a:gridCol w="3371316">
                  <a:extLst>
                    <a:ext uri="{9D8B030D-6E8A-4147-A177-3AD203B41FA5}"/>
                  </a:extLst>
                </a:gridCol>
              </a:tblGrid>
              <a:tr h="567843">
                <a:tc>
                  <a:txBody>
                    <a:bodyPr/>
                    <a:lstStyle/>
                    <a:p>
                      <a:pPr algn="just"/>
                      <a:r>
                        <a:rPr lang="en-US" sz="2500" b="1" kern="1200" smtClean="0">
                          <a:solidFill>
                            <a:schemeClr val="lt1"/>
                          </a:solidFill>
                          <a:effectLst/>
                          <a:latin typeface="+mn-lt"/>
                          <a:ea typeface="+mn-ea"/>
                          <a:cs typeface="+mn-cs"/>
                        </a:rPr>
                        <a:t>Phương</a:t>
                      </a:r>
                      <a:r>
                        <a:rPr lang="en-US" sz="2500" b="1" kern="1200" baseline="0" smtClean="0">
                          <a:solidFill>
                            <a:schemeClr val="lt1"/>
                          </a:solidFill>
                          <a:effectLst/>
                          <a:latin typeface="+mn-lt"/>
                          <a:ea typeface="+mn-ea"/>
                          <a:cs typeface="+mn-cs"/>
                        </a:rPr>
                        <a:t> pháp thu thập thông tin</a:t>
                      </a:r>
                      <a:endParaRPr lang="en-US" sz="2500" b="1" kern="1200" smtClean="0">
                        <a:solidFill>
                          <a:srgbClr val="002060"/>
                        </a:solidFill>
                        <a:effectLst/>
                        <a:latin typeface="+mn-lt"/>
                        <a:ea typeface="+mn-ea"/>
                        <a:cs typeface="+mn-cs"/>
                      </a:endParaRPr>
                    </a:p>
                  </a:txBody>
                  <a:tcPr marL="91447" marR="91447" marT="45728" marB="45728">
                    <a:cell3D prstMaterial="dkEdge">
                      <a:bevel/>
                      <a:lightRig rig="flood" dir="t"/>
                    </a:cell3D>
                    <a:solidFill>
                      <a:schemeClr val="bg1">
                        <a:lumMod val="85000"/>
                      </a:schemeClr>
                    </a:solidFill>
                  </a:tcPr>
                </a:tc>
                <a:extLst>
                  <a:ext uri="{0D108BD9-81ED-4DB2-BD59-A6C34878D82A}"/>
                </a:extLst>
              </a:tr>
            </a:tbl>
          </a:graphicData>
        </a:graphic>
      </p:graphicFrame>
      <p:sp>
        <p:nvSpPr>
          <p:cNvPr id="22" name="Flowchart: Alternate Process 21"/>
          <p:cNvSpPr/>
          <p:nvPr/>
        </p:nvSpPr>
        <p:spPr>
          <a:xfrm>
            <a:off x="4458996" y="4123480"/>
            <a:ext cx="4591812" cy="2353520"/>
          </a:xfrm>
          <a:prstGeom prst="flowChartAlternateProces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1600">
                <a:solidFill>
                  <a:schemeClr val="tx1">
                    <a:lumMod val="60000"/>
                    <a:lumOff val="40000"/>
                  </a:schemeClr>
                </a:solidFill>
              </a:rPr>
              <a:t>Phương pháp phỏng vấn trực tiếp</a:t>
            </a:r>
            <a:r>
              <a:rPr lang="en-US" sz="1600"/>
              <a:t>: Điều tra viên trực tiếp đến các đơn vị điều tra gặp cán bộ được phân công của các đơn vị giới thiệu mục đích, ý nghĩa, nội dung và cùng với cán bộ của đơn vị thu thập, tính toán số liệu để ghi vào phiếu điều tra. Phương pháp này được áp dụng đối với những đơn vị điều tra không có khả năng tự ghi được phiếu điều tra</a:t>
            </a:r>
            <a:endParaRPr lang="en-US" sz="1600">
              <a:solidFill>
                <a:schemeClr val="bg1"/>
              </a:solidFill>
            </a:endParaRPr>
          </a:p>
        </p:txBody>
      </p:sp>
      <p:sp>
        <p:nvSpPr>
          <p:cNvPr id="23" name="Right Arrow 22"/>
          <p:cNvSpPr/>
          <p:nvPr/>
        </p:nvSpPr>
        <p:spPr>
          <a:xfrm rot="1608418">
            <a:off x="3685770" y="4626849"/>
            <a:ext cx="609600" cy="228600"/>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808593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p:cNvSpPr txBox="1">
            <a:spLocks noChangeArrowheads="1"/>
          </p:cNvSpPr>
          <p:nvPr/>
        </p:nvSpPr>
        <p:spPr>
          <a:xfrm>
            <a:off x="762000" y="134407"/>
            <a:ext cx="8534400" cy="563562"/>
          </a:xfrm>
          <a:prstGeom prst="rect">
            <a:avLst/>
          </a:prstGeom>
        </p:spPr>
        <p:txBody>
          <a:bodyPr/>
          <a:lstStyle>
            <a:lvl1pPr algn="ctr" rtl="0" eaLnBrk="1" fontAlgn="base" hangingPunct="1">
              <a:spcBef>
                <a:spcPct val="0"/>
              </a:spcBef>
              <a:spcAft>
                <a:spcPct val="0"/>
              </a:spcAft>
              <a:defRPr sz="32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anose="020B0604030504040204" pitchFamily="34" charset="0"/>
              </a:defRPr>
            </a:lvl2pPr>
            <a:lvl3pPr algn="ctr" rtl="0" eaLnBrk="1" fontAlgn="base" hangingPunct="1">
              <a:spcBef>
                <a:spcPct val="0"/>
              </a:spcBef>
              <a:spcAft>
                <a:spcPct val="0"/>
              </a:spcAft>
              <a:defRPr sz="3200" b="1">
                <a:solidFill>
                  <a:schemeClr val="bg1"/>
                </a:solidFill>
                <a:latin typeface="Verdana" panose="020B0604030504040204" pitchFamily="34" charset="0"/>
              </a:defRPr>
            </a:lvl3pPr>
            <a:lvl4pPr algn="ctr" rtl="0" eaLnBrk="1" fontAlgn="base" hangingPunct="1">
              <a:spcBef>
                <a:spcPct val="0"/>
              </a:spcBef>
              <a:spcAft>
                <a:spcPct val="0"/>
              </a:spcAft>
              <a:defRPr sz="3200" b="1">
                <a:solidFill>
                  <a:schemeClr val="bg1"/>
                </a:solidFill>
                <a:latin typeface="Verdana" panose="020B0604030504040204" pitchFamily="34" charset="0"/>
              </a:defRPr>
            </a:lvl4pPr>
            <a:lvl5pPr algn="ctr" rtl="0" eaLnBrk="1" fontAlgn="base" hangingPunct="1">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a:lstStyle>
          <a:p>
            <a:r>
              <a:rPr lang="en-US" sz="2400" smtClean="0">
                <a:solidFill>
                  <a:schemeClr val="lt1"/>
                </a:solidFill>
              </a:rPr>
              <a:t>Phương pháp xử lý thông tin, tổng hợp</a:t>
            </a:r>
            <a:endParaRPr lang="en-US" sz="2400">
              <a:solidFill>
                <a:srgbClr val="002060"/>
              </a:solidFill>
            </a:endParaRPr>
          </a:p>
        </p:txBody>
      </p:sp>
      <p:pic>
        <p:nvPicPr>
          <p:cNvPr id="21" name="Picture 3" descr="logo NASAT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1" name="Table 30"/>
          <p:cNvGraphicFramePr>
            <a:graphicFrameLocks noGrp="1"/>
          </p:cNvGraphicFramePr>
          <p:nvPr>
            <p:extLst>
              <p:ext uri="{D42A27DB-BD31-4B8C-83A1-F6EECF244321}">
                <p14:modId xmlns:p14="http://schemas.microsoft.com/office/powerpoint/2010/main" xmlns="" val="2243995648"/>
              </p:ext>
            </p:extLst>
          </p:nvPr>
        </p:nvGraphicFramePr>
        <p:xfrm>
          <a:off x="1955356" y="862939"/>
          <a:ext cx="7222172" cy="640096"/>
        </p:xfrm>
        <a:graphic>
          <a:graphicData uri="http://schemas.openxmlformats.org/drawingml/2006/table">
            <a:tbl>
              <a:tblPr firstRow="1" bandRow="1">
                <a:tableStyleId>{5C22544A-7EE6-4342-B048-85BDC9FD1C3A}</a:tableStyleId>
              </a:tblPr>
              <a:tblGrid>
                <a:gridCol w="7222172">
                  <a:extLst>
                    <a:ext uri="{9D8B030D-6E8A-4147-A177-3AD203B41FA5}"/>
                  </a:extLst>
                </a:gridCol>
              </a:tblGrid>
              <a:tr h="567843">
                <a:tc>
                  <a:txBody>
                    <a:bodyPr/>
                    <a:lstStyle/>
                    <a:p>
                      <a:pPr algn="just"/>
                      <a:r>
                        <a:rPr lang="en-US" sz="1800" b="1" kern="1200" smtClean="0">
                          <a:solidFill>
                            <a:schemeClr val="lt1"/>
                          </a:solidFill>
                          <a:effectLst/>
                          <a:latin typeface="+mn-lt"/>
                          <a:ea typeface="+mn-ea"/>
                          <a:cs typeface="+mn-cs"/>
                        </a:rPr>
                        <a:t>Mã số của các đơn vị được ghi thủ công theo khu vực thực hiện hoạt động hội nhập quốc tế về KH&amp;CN</a:t>
                      </a:r>
                      <a:endParaRPr lang="en-US" sz="1800" b="1" kern="1200" smtClean="0">
                        <a:solidFill>
                          <a:srgbClr val="002060"/>
                        </a:solidFill>
                        <a:effectLst/>
                        <a:latin typeface="+mn-lt"/>
                        <a:ea typeface="+mn-ea"/>
                        <a:cs typeface="+mn-cs"/>
                      </a:endParaRPr>
                    </a:p>
                  </a:txBody>
                  <a:tcPr marL="91447" marR="91447" marT="45728" marB="45728">
                    <a:cell3D prstMaterial="dkEdge">
                      <a:bevel/>
                      <a:lightRig rig="flood" dir="t"/>
                    </a:cell3D>
                    <a:solidFill>
                      <a:schemeClr val="tx2">
                        <a:lumMod val="20000"/>
                        <a:lumOff val="80000"/>
                      </a:schemeClr>
                    </a:solidFill>
                  </a:tcPr>
                </a:tc>
                <a:extLst>
                  <a:ext uri="{0D108BD9-81ED-4DB2-BD59-A6C34878D82A}"/>
                </a:extLst>
              </a:tr>
            </a:tbl>
          </a:graphicData>
        </a:graphic>
      </p:graphicFrame>
      <p:grpSp>
        <p:nvGrpSpPr>
          <p:cNvPr id="32" name="Group 11"/>
          <p:cNvGrpSpPr>
            <a:grpSpLocks/>
          </p:cNvGrpSpPr>
          <p:nvPr/>
        </p:nvGrpSpPr>
        <p:grpSpPr bwMode="auto">
          <a:xfrm>
            <a:off x="111711" y="1646670"/>
            <a:ext cx="9038199" cy="1192520"/>
            <a:chOff x="912" y="1008"/>
            <a:chExt cx="4036" cy="912"/>
          </a:xfrm>
        </p:grpSpPr>
        <p:sp>
          <p:nvSpPr>
            <p:cNvPr id="33" name="AutoShape 12"/>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sz="1900">
                <a:latin typeface="+mj-lt"/>
              </a:endParaRPr>
            </a:p>
          </p:txBody>
        </p:sp>
        <p:grpSp>
          <p:nvGrpSpPr>
            <p:cNvPr id="34" name="Group 13"/>
            <p:cNvGrpSpPr>
              <a:grpSpLocks/>
            </p:cNvGrpSpPr>
            <p:nvPr/>
          </p:nvGrpSpPr>
          <p:grpSpPr bwMode="auto">
            <a:xfrm>
              <a:off x="999" y="1092"/>
              <a:ext cx="784" cy="747"/>
              <a:chOff x="999" y="1092"/>
              <a:chExt cx="784" cy="747"/>
            </a:xfrm>
          </p:grpSpPr>
          <p:sp>
            <p:nvSpPr>
              <p:cNvPr id="36" name="AutoShape 14"/>
              <p:cNvSpPr>
                <a:spLocks noChangeArrowheads="1"/>
              </p:cNvSpPr>
              <p:nvPr/>
            </p:nvSpPr>
            <p:spPr bwMode="gray">
              <a:xfrm>
                <a:off x="999" y="1092"/>
                <a:ext cx="768" cy="747"/>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900">
                  <a:latin typeface="+mj-lt"/>
                </a:endParaRPr>
              </a:p>
            </p:txBody>
          </p:sp>
          <p:sp>
            <p:nvSpPr>
              <p:cNvPr id="37" name="Freeform 15"/>
              <p:cNvSpPr>
                <a:spLocks/>
              </p:cNvSpPr>
              <p:nvPr/>
            </p:nvSpPr>
            <p:spPr bwMode="gray">
              <a:xfrm>
                <a:off x="1047" y="1140"/>
                <a:ext cx="383" cy="374"/>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a:defRPr/>
                </a:pPr>
                <a:endParaRPr lang="en-US" sz="1900">
                  <a:latin typeface="+mj-lt"/>
                </a:endParaRPr>
              </a:p>
            </p:txBody>
          </p:sp>
          <p:sp>
            <p:nvSpPr>
              <p:cNvPr id="38" name="Text Box 16"/>
              <p:cNvSpPr txBox="1">
                <a:spLocks noChangeArrowheads="1"/>
              </p:cNvSpPr>
              <p:nvPr/>
            </p:nvSpPr>
            <p:spPr bwMode="gray">
              <a:xfrm>
                <a:off x="1016" y="1284"/>
                <a:ext cx="767" cy="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defRPr/>
                </a:pPr>
                <a:r>
                  <a:rPr lang="en-US" sz="1600" b="1"/>
                  <a:t>Phương pháp nhập tin</a:t>
                </a:r>
                <a:endParaRPr lang="en-US" altLang="en-US" sz="1500">
                  <a:solidFill>
                    <a:schemeClr val="bg1"/>
                  </a:solidFill>
                  <a:effectLst>
                    <a:outerShdw blurRad="38100" dist="38100" dir="2700000" algn="tl">
                      <a:srgbClr val="C0C0C0"/>
                    </a:outerShdw>
                  </a:effectLst>
                  <a:latin typeface="+mj-lt"/>
                </a:endParaRPr>
              </a:p>
            </p:txBody>
          </p:sp>
        </p:grpSp>
        <p:sp>
          <p:nvSpPr>
            <p:cNvPr id="35" name="Text Box 17"/>
            <p:cNvSpPr txBox="1">
              <a:spLocks noChangeArrowheads="1"/>
            </p:cNvSpPr>
            <p:nvPr/>
          </p:nvSpPr>
          <p:spPr bwMode="gray">
            <a:xfrm>
              <a:off x="1818" y="1177"/>
              <a:ext cx="3130" cy="7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t>Cuộc điều tra được xử lý tổng hợp tập trung bằng máy tính, nhập tin bằng bàn phím trên phần mềm do Cục Thông tin KH&amp;CN quốc gia phát triển</a:t>
              </a:r>
              <a:endParaRPr lang="en-US" altLang="en-US">
                <a:solidFill>
                  <a:srgbClr val="000000"/>
                </a:solidFill>
                <a:latin typeface="+mj-lt"/>
              </a:endParaRPr>
            </a:p>
          </p:txBody>
        </p:sp>
      </p:grpSp>
      <p:grpSp>
        <p:nvGrpSpPr>
          <p:cNvPr id="39" name="Group 18"/>
          <p:cNvGrpSpPr>
            <a:grpSpLocks/>
          </p:cNvGrpSpPr>
          <p:nvPr/>
        </p:nvGrpSpPr>
        <p:grpSpPr bwMode="auto">
          <a:xfrm>
            <a:off x="105616" y="3011791"/>
            <a:ext cx="8921749" cy="1678406"/>
            <a:chOff x="912" y="2007"/>
            <a:chExt cx="3984" cy="1018"/>
          </a:xfrm>
        </p:grpSpPr>
        <p:sp>
          <p:nvSpPr>
            <p:cNvPr id="40" name="AutoShape 19"/>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sz="1900">
                <a:latin typeface="+mj-lt"/>
              </a:endParaRPr>
            </a:p>
          </p:txBody>
        </p:sp>
        <p:grpSp>
          <p:nvGrpSpPr>
            <p:cNvPr id="41" name="Group 20"/>
            <p:cNvGrpSpPr>
              <a:grpSpLocks/>
            </p:cNvGrpSpPr>
            <p:nvPr/>
          </p:nvGrpSpPr>
          <p:grpSpPr bwMode="auto">
            <a:xfrm>
              <a:off x="999" y="2100"/>
              <a:ext cx="768" cy="746"/>
              <a:chOff x="999" y="2100"/>
              <a:chExt cx="768" cy="746"/>
            </a:xfrm>
          </p:grpSpPr>
          <p:sp>
            <p:nvSpPr>
              <p:cNvPr id="43" name="AutoShape 21"/>
              <p:cNvSpPr>
                <a:spLocks noChangeArrowheads="1"/>
              </p:cNvSpPr>
              <p:nvPr/>
            </p:nvSpPr>
            <p:spPr bwMode="gray">
              <a:xfrm>
                <a:off x="999" y="2100"/>
                <a:ext cx="768" cy="746"/>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900">
                  <a:latin typeface="+mj-lt"/>
                </a:endParaRPr>
              </a:p>
            </p:txBody>
          </p:sp>
          <p:sp>
            <p:nvSpPr>
              <p:cNvPr id="44" name="Freeform 22"/>
              <p:cNvSpPr>
                <a:spLocks/>
              </p:cNvSpPr>
              <p:nvPr/>
            </p:nvSpPr>
            <p:spPr bwMode="gray">
              <a:xfrm>
                <a:off x="1047" y="214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a:defRPr/>
                </a:pPr>
                <a:endParaRPr lang="en-US" sz="1900">
                  <a:latin typeface="+mj-lt"/>
                </a:endParaRPr>
              </a:p>
            </p:txBody>
          </p:sp>
          <p:sp>
            <p:nvSpPr>
              <p:cNvPr id="45" name="Text Box 23"/>
              <p:cNvSpPr txBox="1">
                <a:spLocks noChangeArrowheads="1"/>
              </p:cNvSpPr>
              <p:nvPr/>
            </p:nvSpPr>
            <p:spPr bwMode="gray">
              <a:xfrm>
                <a:off x="1016" y="2112"/>
                <a:ext cx="722" cy="6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defRPr/>
                </a:pPr>
                <a:r>
                  <a:rPr lang="en-US" sz="1600" b="1"/>
                  <a:t>Quy trình và cách thức tổng hợp dữ liệu</a:t>
                </a:r>
                <a:endParaRPr lang="en-US" altLang="en-US" sz="1500">
                  <a:solidFill>
                    <a:schemeClr val="bg1"/>
                  </a:solidFill>
                  <a:effectLst>
                    <a:outerShdw blurRad="38100" dist="38100" dir="2700000" algn="tl">
                      <a:srgbClr val="C0C0C0"/>
                    </a:outerShdw>
                  </a:effectLst>
                  <a:latin typeface="+mj-lt"/>
                </a:endParaRPr>
              </a:p>
            </p:txBody>
          </p:sp>
        </p:grpSp>
        <p:sp>
          <p:nvSpPr>
            <p:cNvPr id="42" name="Text Box 24"/>
            <p:cNvSpPr txBox="1">
              <a:spLocks noChangeArrowheads="1"/>
            </p:cNvSpPr>
            <p:nvPr/>
          </p:nvSpPr>
          <p:spPr bwMode="gray">
            <a:xfrm>
              <a:off x="1791" y="2007"/>
              <a:ext cx="3081" cy="10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r>
                <a:rPr lang="en-US"/>
                <a:t>Vụ Khoa học và Công nghệ (đại diện cho các Bộ, ngành), các Sở KH&amp;CN (đại diện cho các tỉnh, thành phố trực thuộc Trung ương) có trách nhiệm thu thập phiếu điều tra trên địa bàn, lĩnh vực quản lý của mình, kiểm tra, đối chiếu số liệu trước khi nộp về cho Cục Thông tin KH&amp;CN quốc gia.</a:t>
              </a:r>
            </a:p>
          </p:txBody>
        </p:sp>
      </p:grpSp>
      <p:graphicFrame>
        <p:nvGraphicFramePr>
          <p:cNvPr id="46" name="Table 45"/>
          <p:cNvGraphicFramePr>
            <a:graphicFrameLocks noGrp="1"/>
          </p:cNvGraphicFramePr>
          <p:nvPr>
            <p:extLst>
              <p:ext uri="{D42A27DB-BD31-4B8C-83A1-F6EECF244321}">
                <p14:modId xmlns:p14="http://schemas.microsoft.com/office/powerpoint/2010/main" xmlns="" val="4092505273"/>
              </p:ext>
            </p:extLst>
          </p:nvPr>
        </p:nvGraphicFramePr>
        <p:xfrm>
          <a:off x="1897194" y="4690197"/>
          <a:ext cx="7252716" cy="823119"/>
        </p:xfrm>
        <a:graphic>
          <a:graphicData uri="http://schemas.openxmlformats.org/drawingml/2006/table">
            <a:tbl>
              <a:tblPr firstRow="1" bandRow="1">
                <a:tableStyleId>{5C22544A-7EE6-4342-B048-85BDC9FD1C3A}</a:tableStyleId>
              </a:tblPr>
              <a:tblGrid>
                <a:gridCol w="7252716">
                  <a:extLst>
                    <a:ext uri="{9D8B030D-6E8A-4147-A177-3AD203B41FA5}"/>
                  </a:extLst>
                </a:gridCol>
              </a:tblGrid>
              <a:tr h="823119">
                <a:tc>
                  <a:txBody>
                    <a:bodyPr/>
                    <a:lstStyle/>
                    <a:p>
                      <a:pPr algn="just"/>
                      <a:r>
                        <a:rPr lang="en-US" sz="1600" b="1" kern="1200" smtClean="0">
                          <a:solidFill>
                            <a:schemeClr val="lt1"/>
                          </a:solidFill>
                          <a:effectLst/>
                          <a:latin typeface="+mn-lt"/>
                          <a:ea typeface="+mn-ea"/>
                          <a:cs typeface="+mn-cs"/>
                        </a:rPr>
                        <a:t>Cục Thông tin KH&amp;CN quốc gia được giao nhiệm vụ tổ chức, chỉ đạo và triển khai công tác xử lý toàn bộ số liệu điều tra hội nhập quốc tế về KH&amp;CN năm 2016</a:t>
                      </a:r>
                      <a:endParaRPr lang="en-US" sz="1400" b="1" kern="1200" smtClean="0">
                        <a:solidFill>
                          <a:srgbClr val="002060"/>
                        </a:solidFill>
                        <a:effectLst/>
                        <a:latin typeface="+mn-lt"/>
                        <a:ea typeface="+mn-ea"/>
                        <a:cs typeface="+mn-cs"/>
                      </a:endParaRPr>
                    </a:p>
                  </a:txBody>
                  <a:tcPr marL="91447" marR="91447" marT="45728" marB="45728">
                    <a:cell3D prstMaterial="dkEdge">
                      <a:bevel/>
                      <a:lightRig rig="flood" dir="t"/>
                    </a:cell3D>
                    <a:solidFill>
                      <a:srgbClr val="00B050"/>
                    </a:solidFill>
                  </a:tcPr>
                </a:tc>
                <a:extLst>
                  <a:ext uri="{0D108BD9-81ED-4DB2-BD59-A6C34878D82A}"/>
                </a:extLst>
              </a:tr>
            </a:tbl>
          </a:graphicData>
        </a:graphic>
      </p:graphicFrame>
      <p:graphicFrame>
        <p:nvGraphicFramePr>
          <p:cNvPr id="47" name="Table 46"/>
          <p:cNvGraphicFramePr>
            <a:graphicFrameLocks noGrp="1"/>
          </p:cNvGraphicFramePr>
          <p:nvPr>
            <p:extLst>
              <p:ext uri="{D42A27DB-BD31-4B8C-83A1-F6EECF244321}">
                <p14:modId xmlns:p14="http://schemas.microsoft.com/office/powerpoint/2010/main" xmlns="" val="1702640884"/>
              </p:ext>
            </p:extLst>
          </p:nvPr>
        </p:nvGraphicFramePr>
        <p:xfrm>
          <a:off x="1909386" y="5835774"/>
          <a:ext cx="7277100" cy="823119"/>
        </p:xfrm>
        <a:graphic>
          <a:graphicData uri="http://schemas.openxmlformats.org/drawingml/2006/table">
            <a:tbl>
              <a:tblPr firstRow="1" bandRow="1">
                <a:tableStyleId>{5C22544A-7EE6-4342-B048-85BDC9FD1C3A}</a:tableStyleId>
              </a:tblPr>
              <a:tblGrid>
                <a:gridCol w="7277100">
                  <a:extLst>
                    <a:ext uri="{9D8B030D-6E8A-4147-A177-3AD203B41FA5}"/>
                  </a:extLst>
                </a:gridCol>
              </a:tblGrid>
              <a:tr h="823119">
                <a:tc>
                  <a:txBody>
                    <a:bodyPr/>
                    <a:lstStyle/>
                    <a:p>
                      <a:pPr algn="just"/>
                      <a:r>
                        <a:rPr lang="en-US" sz="1800" b="1" kern="1200" smtClean="0">
                          <a:solidFill>
                            <a:schemeClr val="lt1"/>
                          </a:solidFill>
                          <a:effectLst/>
                          <a:latin typeface="+mn-lt"/>
                          <a:ea typeface="+mn-ea"/>
                          <a:cs typeface="+mn-cs"/>
                        </a:rPr>
                        <a:t>Dữ liệu sẽ được tổng hợp tự động theo các biểu đầu ra bằng phần mềm</a:t>
                      </a:r>
                      <a:endParaRPr lang="en-US" sz="1600" b="1" kern="1200" smtClean="0">
                        <a:solidFill>
                          <a:srgbClr val="FF0000"/>
                        </a:solidFill>
                        <a:effectLst/>
                        <a:latin typeface="+mn-lt"/>
                        <a:ea typeface="+mn-ea"/>
                        <a:cs typeface="+mn-cs"/>
                      </a:endParaRPr>
                    </a:p>
                  </a:txBody>
                  <a:tcPr marL="91447" marR="91447" marT="45728" marB="45728">
                    <a:lnT w="12700" cap="flat" cmpd="sng" algn="ctr">
                      <a:solidFill>
                        <a:schemeClr val="tx1"/>
                      </a:solidFill>
                      <a:prstDash val="dash"/>
                      <a:round/>
                      <a:headEnd type="none" w="med" len="med"/>
                      <a:tailEnd type="none" w="med" len="med"/>
                    </a:lnT>
                    <a:cell3D prstMaterial="dkEdge">
                      <a:bevel/>
                      <a:lightRig rig="flood" dir="t"/>
                    </a:cell3D>
                    <a:solidFill>
                      <a:schemeClr val="accent2">
                        <a:lumMod val="60000"/>
                        <a:lumOff val="40000"/>
                      </a:schemeClr>
                    </a:solidFill>
                  </a:tcPr>
                </a:tc>
                <a:extLst>
                  <a:ext uri="{0D108BD9-81ED-4DB2-BD59-A6C34878D82A}"/>
                </a:extLst>
              </a:tr>
            </a:tbl>
          </a:graphicData>
        </a:graphic>
      </p:graphicFrame>
      <p:sp>
        <p:nvSpPr>
          <p:cNvPr id="48" name="Right Arrow 47"/>
          <p:cNvSpPr/>
          <p:nvPr/>
        </p:nvSpPr>
        <p:spPr>
          <a:xfrm>
            <a:off x="613273" y="4959805"/>
            <a:ext cx="609600" cy="2286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p:cNvSpPr/>
          <p:nvPr/>
        </p:nvSpPr>
        <p:spPr>
          <a:xfrm>
            <a:off x="619369" y="6052103"/>
            <a:ext cx="609600" cy="195230"/>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ight Arrow 49"/>
          <p:cNvSpPr/>
          <p:nvPr/>
        </p:nvSpPr>
        <p:spPr>
          <a:xfrm>
            <a:off x="619369" y="1026979"/>
            <a:ext cx="609600" cy="228600"/>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0000"/>
                  <a:lumOff val="40000"/>
                </a:schemeClr>
              </a:solidFill>
            </a:endParaRPr>
          </a:p>
        </p:txBody>
      </p:sp>
    </p:spTree>
    <p:extLst>
      <p:ext uri="{BB962C8B-B14F-4D97-AF65-F5344CB8AC3E}">
        <p14:creationId xmlns:p14="http://schemas.microsoft.com/office/powerpoint/2010/main" xmlns="" val="9518791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p:cNvSpPr txBox="1">
            <a:spLocks noChangeArrowheads="1"/>
          </p:cNvSpPr>
          <p:nvPr/>
        </p:nvSpPr>
        <p:spPr>
          <a:xfrm>
            <a:off x="762000" y="134407"/>
            <a:ext cx="8534400" cy="563562"/>
          </a:xfrm>
          <a:prstGeom prst="rect">
            <a:avLst/>
          </a:prstGeom>
        </p:spPr>
        <p:txBody>
          <a:bodyPr/>
          <a:lstStyle>
            <a:lvl1pPr algn="ctr" rtl="0" eaLnBrk="1" fontAlgn="base" hangingPunct="1">
              <a:spcBef>
                <a:spcPct val="0"/>
              </a:spcBef>
              <a:spcAft>
                <a:spcPct val="0"/>
              </a:spcAft>
              <a:defRPr sz="32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anose="020B0604030504040204" pitchFamily="34" charset="0"/>
              </a:defRPr>
            </a:lvl2pPr>
            <a:lvl3pPr algn="ctr" rtl="0" eaLnBrk="1" fontAlgn="base" hangingPunct="1">
              <a:spcBef>
                <a:spcPct val="0"/>
              </a:spcBef>
              <a:spcAft>
                <a:spcPct val="0"/>
              </a:spcAft>
              <a:defRPr sz="3200" b="1">
                <a:solidFill>
                  <a:schemeClr val="bg1"/>
                </a:solidFill>
                <a:latin typeface="Verdana" panose="020B0604030504040204" pitchFamily="34" charset="0"/>
              </a:defRPr>
            </a:lvl3pPr>
            <a:lvl4pPr algn="ctr" rtl="0" eaLnBrk="1" fontAlgn="base" hangingPunct="1">
              <a:spcBef>
                <a:spcPct val="0"/>
              </a:spcBef>
              <a:spcAft>
                <a:spcPct val="0"/>
              </a:spcAft>
              <a:defRPr sz="3200" b="1">
                <a:solidFill>
                  <a:schemeClr val="bg1"/>
                </a:solidFill>
                <a:latin typeface="Verdana" panose="020B0604030504040204" pitchFamily="34" charset="0"/>
              </a:defRPr>
            </a:lvl4pPr>
            <a:lvl5pPr algn="ctr" rtl="0" eaLnBrk="1" fontAlgn="base" hangingPunct="1">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a:lstStyle>
          <a:p>
            <a:r>
              <a:rPr lang="en-US" sz="2400" smtClean="0">
                <a:solidFill>
                  <a:schemeClr val="lt1"/>
                </a:solidFill>
              </a:rPr>
              <a:t>Kế hoạch tiến hành</a:t>
            </a:r>
            <a:endParaRPr lang="en-US" sz="2400">
              <a:solidFill>
                <a:srgbClr val="002060"/>
              </a:solidFill>
            </a:endParaRPr>
          </a:p>
        </p:txBody>
      </p:sp>
      <p:pic>
        <p:nvPicPr>
          <p:cNvPr id="21" name="Picture 3" descr="logo NASAT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4" name="Group 7"/>
          <p:cNvGrpSpPr>
            <a:grpSpLocks/>
          </p:cNvGrpSpPr>
          <p:nvPr/>
        </p:nvGrpSpPr>
        <p:grpSpPr bwMode="auto">
          <a:xfrm rot="3877067">
            <a:off x="2716055" y="3193831"/>
            <a:ext cx="3009047" cy="681038"/>
            <a:chOff x="2290" y="3030"/>
            <a:chExt cx="1832" cy="408"/>
          </a:xfrm>
        </p:grpSpPr>
        <p:sp>
          <p:nvSpPr>
            <p:cNvPr id="25" name="Freeform 8"/>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solidFill>
            <a:ln>
              <a:noFill/>
            </a:ln>
            <a:extLst>
              <a:ext uri="{91240B29-F687-4F45-9708-019B960494DF}">
                <a14:hiddenLine xmlns:a14="http://schemas.microsoft.com/office/drawing/2010/main" xmlns="" w="0">
                  <a:solidFill>
                    <a:srgbClr val="DF5908"/>
                  </a:solidFill>
                  <a:prstDash val="solid"/>
                  <a:round/>
                  <a:headEnd/>
                  <a:tailEnd/>
                </a14:hiddenLine>
              </a:ext>
            </a:extLst>
          </p:spPr>
          <p:txBody>
            <a:bodyPr/>
            <a:lstStyle/>
            <a:p>
              <a:endParaRPr lang="en-US"/>
            </a:p>
          </p:txBody>
        </p:sp>
        <p:sp>
          <p:nvSpPr>
            <p:cNvPr id="26" name="Freeform 9"/>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xmlns="" w="0">
                  <a:solidFill>
                    <a:srgbClr val="FFFFFF"/>
                  </a:solidFill>
                  <a:prstDash val="solid"/>
                  <a:round/>
                  <a:headEnd/>
                  <a:tailEnd/>
                </a14:hiddenLine>
              </a:ext>
            </a:extLst>
          </p:spPr>
          <p:txBody>
            <a:bodyPr/>
            <a:lstStyle/>
            <a:p>
              <a:endParaRPr lang="en-US"/>
            </a:p>
          </p:txBody>
        </p:sp>
      </p:grpSp>
      <p:grpSp>
        <p:nvGrpSpPr>
          <p:cNvPr id="27" name="Group 13"/>
          <p:cNvGrpSpPr>
            <a:grpSpLocks/>
          </p:cNvGrpSpPr>
          <p:nvPr/>
        </p:nvGrpSpPr>
        <p:grpSpPr bwMode="auto">
          <a:xfrm>
            <a:off x="2820669" y="996950"/>
            <a:ext cx="1270000" cy="1308100"/>
            <a:chOff x="2789" y="1625"/>
            <a:chExt cx="907" cy="907"/>
          </a:xfrm>
        </p:grpSpPr>
        <p:sp>
          <p:nvSpPr>
            <p:cNvPr id="29" name="Oval 14"/>
            <p:cNvSpPr>
              <a:spLocks noChangeArrowheads="1"/>
            </p:cNvSpPr>
            <p:nvPr/>
          </p:nvSpPr>
          <p:spPr bwMode="gray">
            <a:xfrm>
              <a:off x="2789" y="1625"/>
              <a:ext cx="907" cy="907"/>
            </a:xfrm>
            <a:prstGeom prst="ellipse">
              <a:avLst/>
            </a:prstGeom>
            <a:gradFill rotWithShape="1">
              <a:gsLst>
                <a:gs pos="0">
                  <a:srgbClr val="FFFFFF"/>
                </a:gs>
                <a:gs pos="50000">
                  <a:srgbClr val="83A6A7"/>
                </a:gs>
                <a:gs pos="100000">
                  <a:srgbClr val="FFFFFF"/>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0" name="Oval 15"/>
            <p:cNvSpPr>
              <a:spLocks noChangeArrowheads="1"/>
            </p:cNvSpPr>
            <p:nvPr/>
          </p:nvSpPr>
          <p:spPr bwMode="gray">
            <a:xfrm>
              <a:off x="2789" y="1625"/>
              <a:ext cx="907" cy="907"/>
            </a:xfrm>
            <a:prstGeom prst="ellipse">
              <a:avLst/>
            </a:prstGeom>
            <a:gradFill rotWithShape="1">
              <a:gsLst>
                <a:gs pos="0">
                  <a:srgbClr val="83A6A7">
                    <a:alpha val="32001"/>
                  </a:srgbClr>
                </a:gs>
                <a:gs pos="100000">
                  <a:srgbClr val="000000">
                    <a:alpha val="89998"/>
                  </a:srgb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51" name="Oval 16"/>
            <p:cNvSpPr>
              <a:spLocks noChangeArrowheads="1"/>
            </p:cNvSpPr>
            <p:nvPr/>
          </p:nvSpPr>
          <p:spPr bwMode="gray">
            <a:xfrm>
              <a:off x="2849" y="1684"/>
              <a:ext cx="787" cy="788"/>
            </a:xfrm>
            <a:prstGeom prst="ellipse">
              <a:avLst/>
            </a:prstGeom>
            <a:gradFill rotWithShape="1">
              <a:gsLst>
                <a:gs pos="0">
                  <a:srgbClr val="475A5A"/>
                </a:gs>
                <a:gs pos="50000">
                  <a:srgbClr val="83A6A7"/>
                </a:gs>
                <a:gs pos="100000">
                  <a:srgbClr val="475A5A"/>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52" name="Oval 17"/>
            <p:cNvSpPr>
              <a:spLocks noChangeArrowheads="1"/>
            </p:cNvSpPr>
            <p:nvPr/>
          </p:nvSpPr>
          <p:spPr bwMode="gray">
            <a:xfrm>
              <a:off x="2849" y="1686"/>
              <a:ext cx="787" cy="788"/>
            </a:xfrm>
            <a:prstGeom prst="ellipse">
              <a:avLst/>
            </a:prstGeom>
            <a:gradFill rotWithShape="1">
              <a:gsLst>
                <a:gs pos="0">
                  <a:srgbClr val="53696A"/>
                </a:gs>
                <a:gs pos="100000">
                  <a:srgbClr val="83A6A7">
                    <a:alpha val="0"/>
                  </a:srgb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53" name="Oval 18"/>
            <p:cNvSpPr>
              <a:spLocks noChangeArrowheads="1"/>
            </p:cNvSpPr>
            <p:nvPr/>
          </p:nvSpPr>
          <p:spPr bwMode="gray">
            <a:xfrm>
              <a:off x="2888" y="1724"/>
              <a:ext cx="709" cy="709"/>
            </a:xfrm>
            <a:prstGeom prst="ellipse">
              <a:avLst/>
            </a:prstGeom>
            <a:solidFill>
              <a:srgbClr val="000000"/>
            </a:soli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54" name="Group 19"/>
            <p:cNvGrpSpPr>
              <a:grpSpLocks/>
            </p:cNvGrpSpPr>
            <p:nvPr/>
          </p:nvGrpSpPr>
          <p:grpSpPr bwMode="auto">
            <a:xfrm>
              <a:off x="2889" y="1735"/>
              <a:ext cx="699" cy="688"/>
              <a:chOff x="4145" y="1706"/>
              <a:chExt cx="1273" cy="1252"/>
            </a:xfrm>
          </p:grpSpPr>
          <p:sp>
            <p:nvSpPr>
              <p:cNvPr id="55" name="Oval 20"/>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56" name="Oval 21"/>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57" name="Oval 22"/>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58" name="Oval 23"/>
              <p:cNvSpPr>
                <a:spLocks noChangeArrowheads="1"/>
              </p:cNvSpPr>
              <p:nvPr/>
            </p:nvSpPr>
            <p:spPr bwMode="gray">
              <a:xfrm rot="16200000">
                <a:off x="4116" y="1791"/>
                <a:ext cx="982" cy="924"/>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sz="1800" dirty="0" smtClean="0"/>
                  <a:t>Tháng</a:t>
                </a:r>
                <a:endParaRPr lang="en-US" sz="1800" dirty="0" smtClean="0"/>
              </a:p>
              <a:p>
                <a:pPr eaLnBrk="1" hangingPunct="1">
                  <a:spcBef>
                    <a:spcPct val="0"/>
                  </a:spcBef>
                  <a:buFontTx/>
                  <a:buNone/>
                </a:pPr>
                <a:r>
                  <a:rPr lang="en-US" sz="1800" dirty="0" smtClean="0"/>
                  <a:t>5</a:t>
                </a:r>
                <a:r>
                  <a:rPr lang="vi-VN" sz="1800" dirty="0" smtClean="0"/>
                  <a:t>/201</a:t>
                </a:r>
                <a:r>
                  <a:rPr lang="en-GB" sz="1800" dirty="0"/>
                  <a:t>6</a:t>
                </a:r>
                <a:endParaRPr lang="en-US" altLang="en-US" sz="1800" dirty="0"/>
              </a:p>
            </p:txBody>
          </p:sp>
        </p:grpSp>
      </p:grpSp>
      <p:grpSp>
        <p:nvGrpSpPr>
          <p:cNvPr id="59" name="Group 42"/>
          <p:cNvGrpSpPr>
            <a:grpSpLocks/>
          </p:cNvGrpSpPr>
          <p:nvPr/>
        </p:nvGrpSpPr>
        <p:grpSpPr bwMode="auto">
          <a:xfrm rot="3877067">
            <a:off x="1216384" y="3278997"/>
            <a:ext cx="3018354" cy="490537"/>
            <a:chOff x="2290" y="3030"/>
            <a:chExt cx="1832" cy="408"/>
          </a:xfrm>
        </p:grpSpPr>
        <p:sp>
          <p:nvSpPr>
            <p:cNvPr id="60" name="Freeform 43"/>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solidFill>
            <a:ln>
              <a:noFill/>
            </a:ln>
            <a:extLst>
              <a:ext uri="{91240B29-F687-4F45-9708-019B960494DF}">
                <a14:hiddenLine xmlns:a14="http://schemas.microsoft.com/office/drawing/2010/main" xmlns="" w="0">
                  <a:solidFill>
                    <a:srgbClr val="DF5908"/>
                  </a:solidFill>
                  <a:prstDash val="solid"/>
                  <a:round/>
                  <a:headEnd/>
                  <a:tailEnd/>
                </a14:hiddenLine>
              </a:ext>
            </a:extLst>
          </p:spPr>
          <p:txBody>
            <a:bodyPr/>
            <a:lstStyle/>
            <a:p>
              <a:endParaRPr lang="en-US"/>
            </a:p>
          </p:txBody>
        </p:sp>
        <p:sp>
          <p:nvSpPr>
            <p:cNvPr id="61" name="Freeform 44"/>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xmlns="" w="0">
                  <a:solidFill>
                    <a:srgbClr val="FFFFFF"/>
                  </a:solidFill>
                  <a:prstDash val="solid"/>
                  <a:round/>
                  <a:headEnd/>
                  <a:tailEnd/>
                </a14:hiddenLine>
              </a:ext>
            </a:extLst>
          </p:spPr>
          <p:txBody>
            <a:bodyPr/>
            <a:lstStyle/>
            <a:p>
              <a:endParaRPr lang="en-US"/>
            </a:p>
          </p:txBody>
        </p:sp>
      </p:grpSp>
      <p:grpSp>
        <p:nvGrpSpPr>
          <p:cNvPr id="62" name="Group 48"/>
          <p:cNvGrpSpPr>
            <a:grpSpLocks/>
          </p:cNvGrpSpPr>
          <p:nvPr/>
        </p:nvGrpSpPr>
        <p:grpSpPr bwMode="auto">
          <a:xfrm>
            <a:off x="1450657" y="1054100"/>
            <a:ext cx="1268412" cy="1308100"/>
            <a:chOff x="2789" y="1625"/>
            <a:chExt cx="907" cy="907"/>
          </a:xfrm>
        </p:grpSpPr>
        <p:sp>
          <p:nvSpPr>
            <p:cNvPr id="63" name="Oval 49"/>
            <p:cNvSpPr>
              <a:spLocks noChangeArrowheads="1"/>
            </p:cNvSpPr>
            <p:nvPr/>
          </p:nvSpPr>
          <p:spPr bwMode="gray">
            <a:xfrm>
              <a:off x="2789" y="1625"/>
              <a:ext cx="907" cy="907"/>
            </a:xfrm>
            <a:prstGeom prst="ellipse">
              <a:avLst/>
            </a:prstGeom>
            <a:gradFill rotWithShape="1">
              <a:gsLst>
                <a:gs pos="0">
                  <a:srgbClr val="FFFFFF"/>
                </a:gs>
                <a:gs pos="50000">
                  <a:srgbClr val="83A6A7"/>
                </a:gs>
                <a:gs pos="100000">
                  <a:srgbClr val="FFFFFF"/>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64" name="Oval 50"/>
            <p:cNvSpPr>
              <a:spLocks noChangeArrowheads="1"/>
            </p:cNvSpPr>
            <p:nvPr/>
          </p:nvSpPr>
          <p:spPr bwMode="gray">
            <a:xfrm>
              <a:off x="2789" y="1625"/>
              <a:ext cx="907" cy="907"/>
            </a:xfrm>
            <a:prstGeom prst="ellipse">
              <a:avLst/>
            </a:prstGeom>
            <a:gradFill rotWithShape="1">
              <a:gsLst>
                <a:gs pos="0">
                  <a:srgbClr val="83A6A7">
                    <a:alpha val="32001"/>
                  </a:srgbClr>
                </a:gs>
                <a:gs pos="100000">
                  <a:srgbClr val="000000">
                    <a:alpha val="89998"/>
                  </a:srgb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65" name="Oval 51"/>
            <p:cNvSpPr>
              <a:spLocks noChangeArrowheads="1"/>
            </p:cNvSpPr>
            <p:nvPr/>
          </p:nvSpPr>
          <p:spPr bwMode="gray">
            <a:xfrm>
              <a:off x="2849" y="1684"/>
              <a:ext cx="787" cy="788"/>
            </a:xfrm>
            <a:prstGeom prst="ellipse">
              <a:avLst/>
            </a:prstGeom>
            <a:gradFill rotWithShape="1">
              <a:gsLst>
                <a:gs pos="0">
                  <a:srgbClr val="475A5A"/>
                </a:gs>
                <a:gs pos="50000">
                  <a:srgbClr val="83A6A7"/>
                </a:gs>
                <a:gs pos="100000">
                  <a:srgbClr val="475A5A"/>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66" name="Oval 52"/>
            <p:cNvSpPr>
              <a:spLocks noChangeArrowheads="1"/>
            </p:cNvSpPr>
            <p:nvPr/>
          </p:nvSpPr>
          <p:spPr bwMode="gray">
            <a:xfrm>
              <a:off x="2849" y="1686"/>
              <a:ext cx="787" cy="788"/>
            </a:xfrm>
            <a:prstGeom prst="ellipse">
              <a:avLst/>
            </a:prstGeom>
            <a:gradFill rotWithShape="1">
              <a:gsLst>
                <a:gs pos="0">
                  <a:srgbClr val="53696A"/>
                </a:gs>
                <a:gs pos="100000">
                  <a:srgbClr val="83A6A7">
                    <a:alpha val="0"/>
                  </a:srgb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67" name="Oval 53"/>
            <p:cNvSpPr>
              <a:spLocks noChangeArrowheads="1"/>
            </p:cNvSpPr>
            <p:nvPr/>
          </p:nvSpPr>
          <p:spPr bwMode="gray">
            <a:xfrm>
              <a:off x="2888" y="1724"/>
              <a:ext cx="709" cy="709"/>
            </a:xfrm>
            <a:prstGeom prst="ellipse">
              <a:avLst/>
            </a:prstGeom>
            <a:solidFill>
              <a:srgbClr val="000000"/>
            </a:soli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68" name="Group 54"/>
            <p:cNvGrpSpPr>
              <a:grpSpLocks/>
            </p:cNvGrpSpPr>
            <p:nvPr/>
          </p:nvGrpSpPr>
          <p:grpSpPr bwMode="auto">
            <a:xfrm>
              <a:off x="2833" y="1735"/>
              <a:ext cx="752" cy="688"/>
              <a:chOff x="4047" y="1706"/>
              <a:chExt cx="1371" cy="1252"/>
            </a:xfrm>
          </p:grpSpPr>
          <p:sp>
            <p:nvSpPr>
              <p:cNvPr id="69" name="Oval 55"/>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70" name="Oval 56"/>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71" name="Oval 57"/>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72" name="Oval 58"/>
              <p:cNvSpPr>
                <a:spLocks noChangeArrowheads="1"/>
              </p:cNvSpPr>
              <p:nvPr/>
            </p:nvSpPr>
            <p:spPr bwMode="gray">
              <a:xfrm rot="16200000">
                <a:off x="4025" y="1834"/>
                <a:ext cx="1000" cy="95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sz="1800" dirty="0"/>
                  <a:t>Tháng </a:t>
                </a:r>
                <a:r>
                  <a:rPr lang="vi-VN" sz="1800" dirty="0" smtClean="0"/>
                  <a:t>3-</a:t>
                </a:r>
                <a:endParaRPr lang="en-US" sz="1800" dirty="0" smtClean="0"/>
              </a:p>
              <a:p>
                <a:pPr eaLnBrk="1" hangingPunct="1">
                  <a:spcBef>
                    <a:spcPct val="0"/>
                  </a:spcBef>
                  <a:buFontTx/>
                  <a:buNone/>
                </a:pPr>
                <a:r>
                  <a:rPr lang="en-US" sz="1800" dirty="0" smtClean="0"/>
                  <a:t>5</a:t>
                </a:r>
                <a:r>
                  <a:rPr lang="vi-VN" sz="1800" dirty="0" smtClean="0"/>
                  <a:t>/201</a:t>
                </a:r>
                <a:r>
                  <a:rPr lang="en-GB" sz="1800" dirty="0"/>
                  <a:t>6</a:t>
                </a:r>
                <a:endParaRPr lang="en-US" altLang="en-US" sz="1800" dirty="0"/>
              </a:p>
            </p:txBody>
          </p:sp>
        </p:grpSp>
      </p:grpSp>
      <p:sp>
        <p:nvSpPr>
          <p:cNvPr id="73" name="Text Box 79"/>
          <p:cNvSpPr txBox="1">
            <a:spLocks noChangeArrowheads="1"/>
          </p:cNvSpPr>
          <p:nvPr/>
        </p:nvSpPr>
        <p:spPr bwMode="gray">
          <a:xfrm rot="3925970">
            <a:off x="1832553" y="3023900"/>
            <a:ext cx="1587294"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sz="1600">
                <a:solidFill>
                  <a:schemeClr val="bg1"/>
                </a:solidFill>
              </a:rPr>
              <a:t>Lập danh sách </a:t>
            </a:r>
            <a:endParaRPr lang="en-US" sz="1600" smtClean="0">
              <a:solidFill>
                <a:schemeClr val="bg1"/>
              </a:solidFill>
            </a:endParaRPr>
          </a:p>
          <a:p>
            <a:pPr>
              <a:spcBef>
                <a:spcPct val="0"/>
              </a:spcBef>
              <a:buFontTx/>
              <a:buNone/>
            </a:pPr>
            <a:r>
              <a:rPr lang="vi-VN" sz="1600" smtClean="0">
                <a:solidFill>
                  <a:schemeClr val="bg1"/>
                </a:solidFill>
              </a:rPr>
              <a:t>đơn </a:t>
            </a:r>
            <a:r>
              <a:rPr lang="vi-VN" sz="1600">
                <a:solidFill>
                  <a:schemeClr val="bg1"/>
                </a:solidFill>
              </a:rPr>
              <a:t>vị điều tra</a:t>
            </a:r>
            <a:endParaRPr lang="en-US" altLang="en-US" sz="1600" b="1">
              <a:solidFill>
                <a:schemeClr val="bg1"/>
              </a:solidFill>
            </a:endParaRPr>
          </a:p>
        </p:txBody>
      </p:sp>
      <p:sp>
        <p:nvSpPr>
          <p:cNvPr id="74" name="Text Box 81"/>
          <p:cNvSpPr txBox="1">
            <a:spLocks noChangeArrowheads="1"/>
          </p:cNvSpPr>
          <p:nvPr/>
        </p:nvSpPr>
        <p:spPr bwMode="gray">
          <a:xfrm rot="3925970">
            <a:off x="3278320" y="3220695"/>
            <a:ext cx="1909497"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t-BR" altLang="en-US" sz="1600" smtClean="0">
                <a:solidFill>
                  <a:schemeClr val="bg1"/>
                </a:solidFill>
              </a:rPr>
              <a:t>Tổ chức quán triệt,</a:t>
            </a:r>
          </a:p>
          <a:p>
            <a:pPr>
              <a:spcBef>
                <a:spcPct val="0"/>
              </a:spcBef>
              <a:buFontTx/>
              <a:buNone/>
            </a:pPr>
            <a:r>
              <a:rPr lang="pt-BR" altLang="en-US" sz="1600" smtClean="0">
                <a:solidFill>
                  <a:schemeClr val="bg1"/>
                </a:solidFill>
              </a:rPr>
              <a:t> tập huấn,điều tra</a:t>
            </a:r>
            <a:endParaRPr lang="en-US" altLang="en-US" sz="1600">
              <a:solidFill>
                <a:schemeClr val="bg1"/>
              </a:solidFill>
            </a:endParaRPr>
          </a:p>
        </p:txBody>
      </p:sp>
      <p:sp>
        <p:nvSpPr>
          <p:cNvPr id="86" name="Text Box 77"/>
          <p:cNvSpPr txBox="1">
            <a:spLocks noChangeArrowheads="1"/>
          </p:cNvSpPr>
          <p:nvPr/>
        </p:nvSpPr>
        <p:spPr bwMode="gray">
          <a:xfrm rot="3925970">
            <a:off x="125888" y="3051969"/>
            <a:ext cx="1925637" cy="33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t-BR" altLang="en-US" sz="1600" b="1">
                <a:solidFill>
                  <a:schemeClr val="bg1"/>
                </a:solidFill>
              </a:rPr>
              <a:t>Luật KH&amp;CN 2013</a:t>
            </a:r>
            <a:endParaRPr lang="en-US" altLang="en-US" sz="1600" b="1">
              <a:solidFill>
                <a:schemeClr val="bg1"/>
              </a:solidFill>
            </a:endParaRPr>
          </a:p>
        </p:txBody>
      </p:sp>
      <p:grpSp>
        <p:nvGrpSpPr>
          <p:cNvPr id="87" name="Group 60"/>
          <p:cNvGrpSpPr>
            <a:grpSpLocks/>
          </p:cNvGrpSpPr>
          <p:nvPr/>
        </p:nvGrpSpPr>
        <p:grpSpPr bwMode="auto">
          <a:xfrm rot="3877067">
            <a:off x="3956265" y="3143208"/>
            <a:ext cx="3018345" cy="718771"/>
            <a:chOff x="2290" y="3030"/>
            <a:chExt cx="1832" cy="408"/>
          </a:xfrm>
        </p:grpSpPr>
        <p:sp>
          <p:nvSpPr>
            <p:cNvPr id="88" name="Freeform 61"/>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solidFill>
            <a:ln>
              <a:noFill/>
            </a:ln>
            <a:extLst>
              <a:ext uri="{91240B29-F687-4F45-9708-019B960494DF}">
                <a14:hiddenLine xmlns:a14="http://schemas.microsoft.com/office/drawing/2010/main" xmlns="" w="0">
                  <a:solidFill>
                    <a:srgbClr val="DF5908"/>
                  </a:solidFill>
                  <a:prstDash val="solid"/>
                  <a:round/>
                  <a:headEnd/>
                  <a:tailEnd/>
                </a14:hiddenLine>
              </a:ext>
            </a:extLst>
          </p:spPr>
          <p:txBody>
            <a:bodyPr/>
            <a:lstStyle/>
            <a:p>
              <a:endParaRPr lang="en-US"/>
            </a:p>
          </p:txBody>
        </p:sp>
        <p:sp>
          <p:nvSpPr>
            <p:cNvPr id="89" name="Freeform 62"/>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xmlns="" w="0">
                  <a:solidFill>
                    <a:srgbClr val="FFFFFF"/>
                  </a:solidFill>
                  <a:prstDash val="solid"/>
                  <a:round/>
                  <a:headEnd/>
                  <a:tailEnd/>
                </a14:hiddenLine>
              </a:ext>
            </a:extLst>
          </p:spPr>
          <p:txBody>
            <a:bodyPr/>
            <a:lstStyle/>
            <a:p>
              <a:endParaRPr lang="en-US"/>
            </a:p>
          </p:txBody>
        </p:sp>
      </p:grpSp>
      <p:grpSp>
        <p:nvGrpSpPr>
          <p:cNvPr id="90" name="Group 66"/>
          <p:cNvGrpSpPr>
            <a:grpSpLocks/>
          </p:cNvGrpSpPr>
          <p:nvPr/>
        </p:nvGrpSpPr>
        <p:grpSpPr bwMode="auto">
          <a:xfrm>
            <a:off x="4217669" y="984250"/>
            <a:ext cx="1268413" cy="1308100"/>
            <a:chOff x="2789" y="1625"/>
            <a:chExt cx="907" cy="907"/>
          </a:xfrm>
        </p:grpSpPr>
        <p:sp>
          <p:nvSpPr>
            <p:cNvPr id="91" name="Oval 67"/>
            <p:cNvSpPr>
              <a:spLocks noChangeArrowheads="1"/>
            </p:cNvSpPr>
            <p:nvPr/>
          </p:nvSpPr>
          <p:spPr bwMode="gray">
            <a:xfrm>
              <a:off x="2789" y="1625"/>
              <a:ext cx="907" cy="907"/>
            </a:xfrm>
            <a:prstGeom prst="ellipse">
              <a:avLst/>
            </a:prstGeom>
            <a:gradFill rotWithShape="1">
              <a:gsLst>
                <a:gs pos="0">
                  <a:srgbClr val="FFFFFF"/>
                </a:gs>
                <a:gs pos="50000">
                  <a:srgbClr val="83A6A7"/>
                </a:gs>
                <a:gs pos="100000">
                  <a:srgbClr val="FFFFFF"/>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92" name="Oval 68"/>
            <p:cNvSpPr>
              <a:spLocks noChangeArrowheads="1"/>
            </p:cNvSpPr>
            <p:nvPr/>
          </p:nvSpPr>
          <p:spPr bwMode="gray">
            <a:xfrm>
              <a:off x="2789" y="1625"/>
              <a:ext cx="907" cy="907"/>
            </a:xfrm>
            <a:prstGeom prst="ellipse">
              <a:avLst/>
            </a:prstGeom>
            <a:gradFill rotWithShape="1">
              <a:gsLst>
                <a:gs pos="0">
                  <a:srgbClr val="83A6A7">
                    <a:alpha val="32001"/>
                  </a:srgbClr>
                </a:gs>
                <a:gs pos="100000">
                  <a:srgbClr val="000000">
                    <a:alpha val="89998"/>
                  </a:srgb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93" name="Oval 69"/>
            <p:cNvSpPr>
              <a:spLocks noChangeArrowheads="1"/>
            </p:cNvSpPr>
            <p:nvPr/>
          </p:nvSpPr>
          <p:spPr bwMode="gray">
            <a:xfrm>
              <a:off x="2849" y="1684"/>
              <a:ext cx="787" cy="788"/>
            </a:xfrm>
            <a:prstGeom prst="ellipse">
              <a:avLst/>
            </a:prstGeom>
            <a:gradFill rotWithShape="1">
              <a:gsLst>
                <a:gs pos="0">
                  <a:srgbClr val="475A5A"/>
                </a:gs>
                <a:gs pos="50000">
                  <a:srgbClr val="83A6A7"/>
                </a:gs>
                <a:gs pos="100000">
                  <a:srgbClr val="475A5A"/>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94" name="Oval 70"/>
            <p:cNvSpPr>
              <a:spLocks noChangeArrowheads="1"/>
            </p:cNvSpPr>
            <p:nvPr/>
          </p:nvSpPr>
          <p:spPr bwMode="gray">
            <a:xfrm>
              <a:off x="2849" y="1686"/>
              <a:ext cx="787" cy="788"/>
            </a:xfrm>
            <a:prstGeom prst="ellipse">
              <a:avLst/>
            </a:prstGeom>
            <a:gradFill rotWithShape="1">
              <a:gsLst>
                <a:gs pos="0">
                  <a:srgbClr val="53696A"/>
                </a:gs>
                <a:gs pos="100000">
                  <a:srgbClr val="83A6A7">
                    <a:alpha val="0"/>
                  </a:srgb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95" name="Oval 71"/>
            <p:cNvSpPr>
              <a:spLocks noChangeArrowheads="1"/>
            </p:cNvSpPr>
            <p:nvPr/>
          </p:nvSpPr>
          <p:spPr bwMode="gray">
            <a:xfrm>
              <a:off x="2888" y="1724"/>
              <a:ext cx="709" cy="709"/>
            </a:xfrm>
            <a:prstGeom prst="ellipse">
              <a:avLst/>
            </a:prstGeom>
            <a:solidFill>
              <a:srgbClr val="000000"/>
            </a:soli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96" name="Group 72"/>
            <p:cNvGrpSpPr>
              <a:grpSpLocks/>
            </p:cNvGrpSpPr>
            <p:nvPr/>
          </p:nvGrpSpPr>
          <p:grpSpPr bwMode="auto">
            <a:xfrm>
              <a:off x="2818" y="1735"/>
              <a:ext cx="769" cy="688"/>
              <a:chOff x="4017" y="1706"/>
              <a:chExt cx="1401" cy="1252"/>
            </a:xfrm>
          </p:grpSpPr>
          <p:sp>
            <p:nvSpPr>
              <p:cNvPr id="97" name="Oval 73"/>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98" name="Oval 74"/>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99" name="Oval 75"/>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00" name="Oval 76"/>
              <p:cNvSpPr>
                <a:spLocks noChangeArrowheads="1"/>
              </p:cNvSpPr>
              <p:nvPr/>
            </p:nvSpPr>
            <p:spPr bwMode="gray">
              <a:xfrm rot="16200000">
                <a:off x="3995" y="1901"/>
                <a:ext cx="1000" cy="95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sz="1800" dirty="0"/>
                  <a:t>Tháng </a:t>
                </a:r>
                <a:r>
                  <a:rPr lang="en-US" sz="1800" dirty="0" smtClean="0"/>
                  <a:t>5-</a:t>
                </a:r>
              </a:p>
              <a:p>
                <a:pPr eaLnBrk="1" hangingPunct="1">
                  <a:spcBef>
                    <a:spcPct val="0"/>
                  </a:spcBef>
                  <a:buFontTx/>
                  <a:buNone/>
                </a:pPr>
                <a:r>
                  <a:rPr lang="en-US" sz="1800" dirty="0" smtClean="0"/>
                  <a:t>6</a:t>
                </a:r>
                <a:r>
                  <a:rPr lang="vi-VN" sz="1800" dirty="0" smtClean="0"/>
                  <a:t>/201</a:t>
                </a:r>
                <a:r>
                  <a:rPr lang="en-GB" sz="1800" dirty="0"/>
                  <a:t>6</a:t>
                </a:r>
                <a:endParaRPr lang="en-US" altLang="en-US" sz="1800" dirty="0"/>
              </a:p>
            </p:txBody>
          </p:sp>
        </p:grpSp>
      </p:grpSp>
      <p:sp>
        <p:nvSpPr>
          <p:cNvPr id="101" name="Text Box 77"/>
          <p:cNvSpPr txBox="1">
            <a:spLocks noChangeArrowheads="1"/>
          </p:cNvSpPr>
          <p:nvPr/>
        </p:nvSpPr>
        <p:spPr bwMode="gray">
          <a:xfrm rot="3925970">
            <a:off x="4328810" y="3156356"/>
            <a:ext cx="233910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sz="1600" smtClean="0">
                <a:solidFill>
                  <a:schemeClr val="bg1"/>
                </a:solidFill>
              </a:rPr>
              <a:t>X</a:t>
            </a:r>
            <a:r>
              <a:rPr lang="en-US" sz="1600">
                <a:solidFill>
                  <a:schemeClr val="bg1"/>
                </a:solidFill>
              </a:rPr>
              <a:t>D</a:t>
            </a:r>
            <a:r>
              <a:rPr lang="vi-VN" sz="1600" smtClean="0">
                <a:solidFill>
                  <a:schemeClr val="bg1"/>
                </a:solidFill>
              </a:rPr>
              <a:t> </a:t>
            </a:r>
            <a:r>
              <a:rPr lang="vi-VN" sz="1600">
                <a:solidFill>
                  <a:schemeClr val="bg1"/>
                </a:solidFill>
              </a:rPr>
              <a:t>chương trình </a:t>
            </a:r>
            <a:r>
              <a:rPr lang="vi-VN" sz="1600" smtClean="0">
                <a:solidFill>
                  <a:schemeClr val="bg1"/>
                </a:solidFill>
              </a:rPr>
              <a:t>nhập</a:t>
            </a:r>
            <a:r>
              <a:rPr lang="en-US" sz="1600" smtClean="0">
                <a:solidFill>
                  <a:schemeClr val="bg1"/>
                </a:solidFill>
              </a:rPr>
              <a:t>,</a:t>
            </a:r>
            <a:r>
              <a:rPr lang="vi-VN" sz="1600" smtClean="0">
                <a:solidFill>
                  <a:schemeClr val="bg1"/>
                </a:solidFill>
              </a:rPr>
              <a:t> </a:t>
            </a:r>
            <a:endParaRPr lang="en-US" sz="1600" smtClean="0">
              <a:solidFill>
                <a:schemeClr val="bg1"/>
              </a:solidFill>
            </a:endParaRPr>
          </a:p>
          <a:p>
            <a:pPr>
              <a:spcBef>
                <a:spcPct val="0"/>
              </a:spcBef>
              <a:buFontTx/>
              <a:buNone/>
            </a:pPr>
            <a:r>
              <a:rPr lang="vi-VN" sz="1600" smtClean="0">
                <a:solidFill>
                  <a:schemeClr val="bg1"/>
                </a:solidFill>
              </a:rPr>
              <a:t>xử </a:t>
            </a:r>
            <a:r>
              <a:rPr lang="vi-VN" sz="1600">
                <a:solidFill>
                  <a:schemeClr val="bg1"/>
                </a:solidFill>
              </a:rPr>
              <a:t>lý và tổng hợp </a:t>
            </a:r>
            <a:r>
              <a:rPr lang="vi-VN" sz="1600" smtClean="0">
                <a:solidFill>
                  <a:schemeClr val="bg1"/>
                </a:solidFill>
              </a:rPr>
              <a:t>phiếu</a:t>
            </a:r>
            <a:endParaRPr lang="en-US" altLang="en-US" sz="1600" b="1">
              <a:solidFill>
                <a:schemeClr val="bg1"/>
              </a:solidFill>
            </a:endParaRPr>
          </a:p>
        </p:txBody>
      </p:sp>
      <p:grpSp>
        <p:nvGrpSpPr>
          <p:cNvPr id="102" name="Group 60"/>
          <p:cNvGrpSpPr>
            <a:grpSpLocks/>
          </p:cNvGrpSpPr>
          <p:nvPr/>
        </p:nvGrpSpPr>
        <p:grpSpPr bwMode="auto">
          <a:xfrm rot="3877067">
            <a:off x="5488780" y="3192819"/>
            <a:ext cx="3076797" cy="687553"/>
            <a:chOff x="2290" y="3030"/>
            <a:chExt cx="1832" cy="408"/>
          </a:xfrm>
        </p:grpSpPr>
        <p:sp>
          <p:nvSpPr>
            <p:cNvPr id="103" name="Freeform 61"/>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solidFill>
            <a:ln>
              <a:noFill/>
            </a:ln>
            <a:extLst>
              <a:ext uri="{91240B29-F687-4F45-9708-019B960494DF}">
                <a14:hiddenLine xmlns:a14="http://schemas.microsoft.com/office/drawing/2010/main" xmlns="" w="0">
                  <a:solidFill>
                    <a:srgbClr val="DF5908"/>
                  </a:solidFill>
                  <a:prstDash val="solid"/>
                  <a:round/>
                  <a:headEnd/>
                  <a:tailEnd/>
                </a14:hiddenLine>
              </a:ext>
            </a:extLst>
          </p:spPr>
          <p:txBody>
            <a:bodyPr/>
            <a:lstStyle/>
            <a:p>
              <a:endParaRPr lang="en-US"/>
            </a:p>
          </p:txBody>
        </p:sp>
        <p:sp>
          <p:nvSpPr>
            <p:cNvPr id="104" name="Freeform 62"/>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xmlns="" w="0">
                  <a:solidFill>
                    <a:srgbClr val="FFFFFF"/>
                  </a:solidFill>
                  <a:prstDash val="solid"/>
                  <a:round/>
                  <a:headEnd/>
                  <a:tailEnd/>
                </a14:hiddenLine>
              </a:ext>
            </a:extLst>
          </p:spPr>
          <p:txBody>
            <a:bodyPr/>
            <a:lstStyle/>
            <a:p>
              <a:endParaRPr lang="en-US"/>
            </a:p>
          </p:txBody>
        </p:sp>
      </p:grpSp>
      <p:grpSp>
        <p:nvGrpSpPr>
          <p:cNvPr id="105" name="Group 66"/>
          <p:cNvGrpSpPr>
            <a:grpSpLocks/>
          </p:cNvGrpSpPr>
          <p:nvPr/>
        </p:nvGrpSpPr>
        <p:grpSpPr bwMode="auto">
          <a:xfrm>
            <a:off x="5660707" y="998538"/>
            <a:ext cx="1268412" cy="1308100"/>
            <a:chOff x="2789" y="1625"/>
            <a:chExt cx="907" cy="907"/>
          </a:xfrm>
        </p:grpSpPr>
        <p:sp>
          <p:nvSpPr>
            <p:cNvPr id="106" name="Oval 67"/>
            <p:cNvSpPr>
              <a:spLocks noChangeArrowheads="1"/>
            </p:cNvSpPr>
            <p:nvPr/>
          </p:nvSpPr>
          <p:spPr bwMode="gray">
            <a:xfrm>
              <a:off x="2789" y="1625"/>
              <a:ext cx="907" cy="907"/>
            </a:xfrm>
            <a:prstGeom prst="ellipse">
              <a:avLst/>
            </a:prstGeom>
            <a:gradFill rotWithShape="1">
              <a:gsLst>
                <a:gs pos="0">
                  <a:srgbClr val="FFFFFF"/>
                </a:gs>
                <a:gs pos="50000">
                  <a:srgbClr val="83A6A7"/>
                </a:gs>
                <a:gs pos="100000">
                  <a:srgbClr val="FFFFFF"/>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07" name="Oval 68"/>
            <p:cNvSpPr>
              <a:spLocks noChangeArrowheads="1"/>
            </p:cNvSpPr>
            <p:nvPr/>
          </p:nvSpPr>
          <p:spPr bwMode="gray">
            <a:xfrm>
              <a:off x="2789" y="1625"/>
              <a:ext cx="907" cy="907"/>
            </a:xfrm>
            <a:prstGeom prst="ellipse">
              <a:avLst/>
            </a:prstGeom>
            <a:gradFill rotWithShape="1">
              <a:gsLst>
                <a:gs pos="0">
                  <a:srgbClr val="83A6A7">
                    <a:alpha val="32001"/>
                  </a:srgbClr>
                </a:gs>
                <a:gs pos="100000">
                  <a:srgbClr val="000000">
                    <a:alpha val="89998"/>
                  </a:srgb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08" name="Oval 69"/>
            <p:cNvSpPr>
              <a:spLocks noChangeArrowheads="1"/>
            </p:cNvSpPr>
            <p:nvPr/>
          </p:nvSpPr>
          <p:spPr bwMode="gray">
            <a:xfrm>
              <a:off x="2849" y="1684"/>
              <a:ext cx="787" cy="788"/>
            </a:xfrm>
            <a:prstGeom prst="ellipse">
              <a:avLst/>
            </a:prstGeom>
            <a:gradFill rotWithShape="1">
              <a:gsLst>
                <a:gs pos="0">
                  <a:srgbClr val="475A5A"/>
                </a:gs>
                <a:gs pos="50000">
                  <a:srgbClr val="83A6A7"/>
                </a:gs>
                <a:gs pos="100000">
                  <a:srgbClr val="475A5A"/>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09" name="Oval 70"/>
            <p:cNvSpPr>
              <a:spLocks noChangeArrowheads="1"/>
            </p:cNvSpPr>
            <p:nvPr/>
          </p:nvSpPr>
          <p:spPr bwMode="gray">
            <a:xfrm>
              <a:off x="2849" y="1686"/>
              <a:ext cx="787" cy="788"/>
            </a:xfrm>
            <a:prstGeom prst="ellipse">
              <a:avLst/>
            </a:prstGeom>
            <a:gradFill rotWithShape="1">
              <a:gsLst>
                <a:gs pos="0">
                  <a:srgbClr val="53696A"/>
                </a:gs>
                <a:gs pos="100000">
                  <a:srgbClr val="83A6A7">
                    <a:alpha val="0"/>
                  </a:srgb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0" name="Oval 71"/>
            <p:cNvSpPr>
              <a:spLocks noChangeArrowheads="1"/>
            </p:cNvSpPr>
            <p:nvPr/>
          </p:nvSpPr>
          <p:spPr bwMode="gray">
            <a:xfrm>
              <a:off x="2888" y="1724"/>
              <a:ext cx="709" cy="709"/>
            </a:xfrm>
            <a:prstGeom prst="ellipse">
              <a:avLst/>
            </a:prstGeom>
            <a:solidFill>
              <a:srgbClr val="000000"/>
            </a:soli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111" name="Group 72"/>
            <p:cNvGrpSpPr>
              <a:grpSpLocks/>
            </p:cNvGrpSpPr>
            <p:nvPr/>
          </p:nvGrpSpPr>
          <p:grpSpPr bwMode="auto">
            <a:xfrm>
              <a:off x="2865" y="1735"/>
              <a:ext cx="721" cy="688"/>
              <a:chOff x="4104" y="1706"/>
              <a:chExt cx="1314" cy="1252"/>
            </a:xfrm>
          </p:grpSpPr>
          <p:sp>
            <p:nvSpPr>
              <p:cNvPr id="112" name="Oval 73"/>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3" name="Oval 74"/>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4" name="Oval 75"/>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5" name="Oval 76"/>
              <p:cNvSpPr>
                <a:spLocks noChangeArrowheads="1"/>
              </p:cNvSpPr>
              <p:nvPr/>
            </p:nvSpPr>
            <p:spPr bwMode="gray">
              <a:xfrm rot="-5400000">
                <a:off x="4082" y="1838"/>
                <a:ext cx="1000" cy="95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sz="1800" dirty="0"/>
                  <a:t>Tháng </a:t>
                </a:r>
                <a:endParaRPr lang="en-US" sz="1800" dirty="0" smtClean="0"/>
              </a:p>
              <a:p>
                <a:pPr eaLnBrk="1" hangingPunct="1">
                  <a:spcBef>
                    <a:spcPct val="0"/>
                  </a:spcBef>
                  <a:buFontTx/>
                  <a:buNone/>
                </a:pPr>
                <a:r>
                  <a:rPr lang="en-US" sz="1800" dirty="0" smtClean="0"/>
                  <a:t>6</a:t>
                </a:r>
                <a:r>
                  <a:rPr lang="vi-VN" sz="1800" dirty="0" smtClean="0"/>
                  <a:t>/201</a:t>
                </a:r>
                <a:r>
                  <a:rPr lang="en-GB" sz="1800" dirty="0"/>
                  <a:t>6</a:t>
                </a:r>
                <a:endParaRPr lang="en-US" altLang="en-US" sz="1800" dirty="0"/>
              </a:p>
            </p:txBody>
          </p:sp>
        </p:grpSp>
      </p:grpSp>
      <p:sp>
        <p:nvSpPr>
          <p:cNvPr id="116" name="Text Box 77"/>
          <p:cNvSpPr txBox="1">
            <a:spLocks noChangeArrowheads="1"/>
          </p:cNvSpPr>
          <p:nvPr/>
        </p:nvSpPr>
        <p:spPr bwMode="gray">
          <a:xfrm rot="3925970">
            <a:off x="5751549" y="3459538"/>
            <a:ext cx="2605200"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sz="1600">
                <a:solidFill>
                  <a:schemeClr val="bg1"/>
                </a:solidFill>
              </a:rPr>
              <a:t>Điều tra, thu thập thông tin</a:t>
            </a:r>
            <a:endParaRPr lang="en-US" altLang="en-US" sz="1600" b="1">
              <a:solidFill>
                <a:schemeClr val="bg1"/>
              </a:solidFill>
            </a:endParaRPr>
          </a:p>
        </p:txBody>
      </p:sp>
      <p:grpSp>
        <p:nvGrpSpPr>
          <p:cNvPr id="117" name="Group 66"/>
          <p:cNvGrpSpPr>
            <a:grpSpLocks/>
          </p:cNvGrpSpPr>
          <p:nvPr/>
        </p:nvGrpSpPr>
        <p:grpSpPr bwMode="auto">
          <a:xfrm>
            <a:off x="7100569" y="1008063"/>
            <a:ext cx="1268413" cy="1308100"/>
            <a:chOff x="2789" y="1625"/>
            <a:chExt cx="907" cy="907"/>
          </a:xfrm>
        </p:grpSpPr>
        <p:sp>
          <p:nvSpPr>
            <p:cNvPr id="118" name="Oval 67"/>
            <p:cNvSpPr>
              <a:spLocks noChangeArrowheads="1"/>
            </p:cNvSpPr>
            <p:nvPr/>
          </p:nvSpPr>
          <p:spPr bwMode="gray">
            <a:xfrm>
              <a:off x="2789" y="1625"/>
              <a:ext cx="907" cy="907"/>
            </a:xfrm>
            <a:prstGeom prst="ellipse">
              <a:avLst/>
            </a:prstGeom>
            <a:gradFill rotWithShape="1">
              <a:gsLst>
                <a:gs pos="0">
                  <a:srgbClr val="FFFFFF"/>
                </a:gs>
                <a:gs pos="50000">
                  <a:srgbClr val="83A6A7"/>
                </a:gs>
                <a:gs pos="100000">
                  <a:srgbClr val="FFFFFF"/>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9" name="Oval 68"/>
            <p:cNvSpPr>
              <a:spLocks noChangeArrowheads="1"/>
            </p:cNvSpPr>
            <p:nvPr/>
          </p:nvSpPr>
          <p:spPr bwMode="gray">
            <a:xfrm>
              <a:off x="2789" y="1625"/>
              <a:ext cx="907" cy="907"/>
            </a:xfrm>
            <a:prstGeom prst="ellipse">
              <a:avLst/>
            </a:prstGeom>
            <a:gradFill rotWithShape="1">
              <a:gsLst>
                <a:gs pos="0">
                  <a:srgbClr val="83A6A7">
                    <a:alpha val="32001"/>
                  </a:srgbClr>
                </a:gs>
                <a:gs pos="100000">
                  <a:srgbClr val="000000">
                    <a:alpha val="89998"/>
                  </a:srgb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20" name="Oval 69"/>
            <p:cNvSpPr>
              <a:spLocks noChangeArrowheads="1"/>
            </p:cNvSpPr>
            <p:nvPr/>
          </p:nvSpPr>
          <p:spPr bwMode="gray">
            <a:xfrm>
              <a:off x="2849" y="1684"/>
              <a:ext cx="787" cy="788"/>
            </a:xfrm>
            <a:prstGeom prst="ellipse">
              <a:avLst/>
            </a:prstGeom>
            <a:gradFill rotWithShape="1">
              <a:gsLst>
                <a:gs pos="0">
                  <a:srgbClr val="475A5A"/>
                </a:gs>
                <a:gs pos="50000">
                  <a:srgbClr val="83A6A7"/>
                </a:gs>
                <a:gs pos="100000">
                  <a:srgbClr val="475A5A"/>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21" name="Oval 70"/>
            <p:cNvSpPr>
              <a:spLocks noChangeArrowheads="1"/>
            </p:cNvSpPr>
            <p:nvPr/>
          </p:nvSpPr>
          <p:spPr bwMode="gray">
            <a:xfrm>
              <a:off x="2849" y="1686"/>
              <a:ext cx="787" cy="788"/>
            </a:xfrm>
            <a:prstGeom prst="ellipse">
              <a:avLst/>
            </a:prstGeom>
            <a:gradFill rotWithShape="1">
              <a:gsLst>
                <a:gs pos="0">
                  <a:srgbClr val="53696A"/>
                </a:gs>
                <a:gs pos="100000">
                  <a:srgbClr val="83A6A7">
                    <a:alpha val="0"/>
                  </a:srgb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22" name="Oval 71"/>
            <p:cNvSpPr>
              <a:spLocks noChangeArrowheads="1"/>
            </p:cNvSpPr>
            <p:nvPr/>
          </p:nvSpPr>
          <p:spPr bwMode="gray">
            <a:xfrm>
              <a:off x="2888" y="1724"/>
              <a:ext cx="709" cy="709"/>
            </a:xfrm>
            <a:prstGeom prst="ellipse">
              <a:avLst/>
            </a:prstGeom>
            <a:solidFill>
              <a:srgbClr val="000000"/>
            </a:soli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123" name="Group 72"/>
            <p:cNvGrpSpPr>
              <a:grpSpLocks/>
            </p:cNvGrpSpPr>
            <p:nvPr/>
          </p:nvGrpSpPr>
          <p:grpSpPr bwMode="auto">
            <a:xfrm>
              <a:off x="2836" y="1735"/>
              <a:ext cx="748" cy="688"/>
              <a:chOff x="4054" y="1706"/>
              <a:chExt cx="1364" cy="1252"/>
            </a:xfrm>
          </p:grpSpPr>
          <p:sp>
            <p:nvSpPr>
              <p:cNvPr id="124" name="Oval 73"/>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25" name="Oval 74"/>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26" name="Oval 75"/>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27" name="Oval 76"/>
              <p:cNvSpPr>
                <a:spLocks noChangeArrowheads="1"/>
              </p:cNvSpPr>
              <p:nvPr/>
            </p:nvSpPr>
            <p:spPr bwMode="gray">
              <a:xfrm rot="-5400000">
                <a:off x="4032" y="1822"/>
                <a:ext cx="1000" cy="95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sz="1800" dirty="0"/>
                  <a:t>Tháng </a:t>
                </a:r>
                <a:r>
                  <a:rPr lang="en-US" sz="1800" dirty="0" smtClean="0"/>
                  <a:t>7-</a:t>
                </a:r>
              </a:p>
              <a:p>
                <a:pPr eaLnBrk="1" hangingPunct="1">
                  <a:spcBef>
                    <a:spcPct val="0"/>
                  </a:spcBef>
                  <a:buFontTx/>
                  <a:buNone/>
                </a:pPr>
                <a:r>
                  <a:rPr lang="en-US" sz="1800" dirty="0" smtClean="0"/>
                  <a:t>12</a:t>
                </a:r>
                <a:r>
                  <a:rPr lang="vi-VN" sz="1800" dirty="0" smtClean="0"/>
                  <a:t>/201</a:t>
                </a:r>
                <a:r>
                  <a:rPr lang="en-GB" sz="1800" dirty="0"/>
                  <a:t>6</a:t>
                </a:r>
                <a:endParaRPr lang="en-US" altLang="en-US" sz="1800" dirty="0"/>
              </a:p>
            </p:txBody>
          </p:sp>
        </p:grpSp>
      </p:grpSp>
      <p:grpSp>
        <p:nvGrpSpPr>
          <p:cNvPr id="130" name="Group 60"/>
          <p:cNvGrpSpPr>
            <a:grpSpLocks/>
          </p:cNvGrpSpPr>
          <p:nvPr/>
        </p:nvGrpSpPr>
        <p:grpSpPr bwMode="auto">
          <a:xfrm rot="3877067">
            <a:off x="-237960" y="3373056"/>
            <a:ext cx="2884541" cy="652575"/>
            <a:chOff x="2343" y="3029"/>
            <a:chExt cx="1832" cy="408"/>
          </a:xfrm>
        </p:grpSpPr>
        <p:sp>
          <p:nvSpPr>
            <p:cNvPr id="131" name="Freeform 61"/>
            <p:cNvSpPr>
              <a:spLocks/>
            </p:cNvSpPr>
            <p:nvPr/>
          </p:nvSpPr>
          <p:spPr bwMode="gray">
            <a:xfrm>
              <a:off x="2343" y="3029"/>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solidFill>
            <a:ln>
              <a:noFill/>
            </a:ln>
            <a:extLst>
              <a:ext uri="{91240B29-F687-4F45-9708-019B960494DF}">
                <a14:hiddenLine xmlns:a14="http://schemas.microsoft.com/office/drawing/2010/main" xmlns="" w="0">
                  <a:solidFill>
                    <a:srgbClr val="DF5908"/>
                  </a:solidFill>
                  <a:prstDash val="solid"/>
                  <a:round/>
                  <a:headEnd/>
                  <a:tailEnd/>
                </a14:hiddenLine>
              </a:ext>
            </a:extLst>
          </p:spPr>
          <p:txBody>
            <a:bodyPr/>
            <a:lstStyle/>
            <a:p>
              <a:r>
                <a:rPr lang="vi-VN" sz="1600">
                  <a:solidFill>
                    <a:schemeClr val="bg1"/>
                  </a:solidFill>
                </a:rPr>
                <a:t>Chuẩn bị và in phương án, phiếu điều tra</a:t>
              </a:r>
              <a:endParaRPr lang="en-US" sz="1600">
                <a:solidFill>
                  <a:schemeClr val="bg1"/>
                </a:solidFill>
              </a:endParaRPr>
            </a:p>
          </p:txBody>
        </p:sp>
        <p:sp>
          <p:nvSpPr>
            <p:cNvPr id="132" name="Freeform 62"/>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xmlns="" w="0">
                  <a:solidFill>
                    <a:srgbClr val="FFFFFF"/>
                  </a:solidFill>
                  <a:prstDash val="solid"/>
                  <a:round/>
                  <a:headEnd/>
                  <a:tailEnd/>
                </a14:hiddenLine>
              </a:ext>
            </a:extLst>
          </p:spPr>
          <p:txBody>
            <a:bodyPr/>
            <a:lstStyle/>
            <a:p>
              <a:endParaRPr lang="en-US"/>
            </a:p>
          </p:txBody>
        </p:sp>
      </p:grpSp>
      <p:grpSp>
        <p:nvGrpSpPr>
          <p:cNvPr id="133" name="Group 66"/>
          <p:cNvGrpSpPr>
            <a:grpSpLocks/>
          </p:cNvGrpSpPr>
          <p:nvPr/>
        </p:nvGrpSpPr>
        <p:grpSpPr bwMode="auto">
          <a:xfrm>
            <a:off x="-30481" y="1066800"/>
            <a:ext cx="1268413" cy="1308100"/>
            <a:chOff x="2789" y="1625"/>
            <a:chExt cx="907" cy="907"/>
          </a:xfrm>
        </p:grpSpPr>
        <p:sp>
          <p:nvSpPr>
            <p:cNvPr id="134" name="Oval 67"/>
            <p:cNvSpPr>
              <a:spLocks noChangeArrowheads="1"/>
            </p:cNvSpPr>
            <p:nvPr/>
          </p:nvSpPr>
          <p:spPr bwMode="gray">
            <a:xfrm>
              <a:off x="2789" y="1625"/>
              <a:ext cx="907" cy="907"/>
            </a:xfrm>
            <a:prstGeom prst="ellipse">
              <a:avLst/>
            </a:prstGeom>
            <a:gradFill rotWithShape="1">
              <a:gsLst>
                <a:gs pos="0">
                  <a:srgbClr val="FFFFFF"/>
                </a:gs>
                <a:gs pos="50000">
                  <a:srgbClr val="83A6A7"/>
                </a:gs>
                <a:gs pos="100000">
                  <a:srgbClr val="FFFFFF"/>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35" name="Oval 68"/>
            <p:cNvSpPr>
              <a:spLocks noChangeArrowheads="1"/>
            </p:cNvSpPr>
            <p:nvPr/>
          </p:nvSpPr>
          <p:spPr bwMode="gray">
            <a:xfrm>
              <a:off x="2789" y="1625"/>
              <a:ext cx="907" cy="907"/>
            </a:xfrm>
            <a:prstGeom prst="ellipse">
              <a:avLst/>
            </a:prstGeom>
            <a:gradFill rotWithShape="1">
              <a:gsLst>
                <a:gs pos="0">
                  <a:srgbClr val="83A6A7">
                    <a:alpha val="32001"/>
                  </a:srgbClr>
                </a:gs>
                <a:gs pos="100000">
                  <a:srgbClr val="000000">
                    <a:alpha val="89998"/>
                  </a:srgb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36" name="Oval 69"/>
            <p:cNvSpPr>
              <a:spLocks noChangeArrowheads="1"/>
            </p:cNvSpPr>
            <p:nvPr/>
          </p:nvSpPr>
          <p:spPr bwMode="gray">
            <a:xfrm>
              <a:off x="2849" y="1684"/>
              <a:ext cx="787" cy="788"/>
            </a:xfrm>
            <a:prstGeom prst="ellipse">
              <a:avLst/>
            </a:prstGeom>
            <a:gradFill rotWithShape="1">
              <a:gsLst>
                <a:gs pos="0">
                  <a:srgbClr val="475A5A"/>
                </a:gs>
                <a:gs pos="50000">
                  <a:srgbClr val="83A6A7"/>
                </a:gs>
                <a:gs pos="100000">
                  <a:srgbClr val="475A5A"/>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37" name="Oval 70"/>
            <p:cNvSpPr>
              <a:spLocks noChangeArrowheads="1"/>
            </p:cNvSpPr>
            <p:nvPr/>
          </p:nvSpPr>
          <p:spPr bwMode="gray">
            <a:xfrm>
              <a:off x="2849" y="1686"/>
              <a:ext cx="787" cy="788"/>
            </a:xfrm>
            <a:prstGeom prst="ellipse">
              <a:avLst/>
            </a:prstGeom>
            <a:gradFill rotWithShape="1">
              <a:gsLst>
                <a:gs pos="0">
                  <a:srgbClr val="53696A"/>
                </a:gs>
                <a:gs pos="100000">
                  <a:srgbClr val="83A6A7">
                    <a:alpha val="0"/>
                  </a:srgb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38" name="Oval 71"/>
            <p:cNvSpPr>
              <a:spLocks noChangeArrowheads="1"/>
            </p:cNvSpPr>
            <p:nvPr/>
          </p:nvSpPr>
          <p:spPr bwMode="gray">
            <a:xfrm>
              <a:off x="2888" y="1724"/>
              <a:ext cx="709" cy="709"/>
            </a:xfrm>
            <a:prstGeom prst="ellipse">
              <a:avLst/>
            </a:prstGeom>
            <a:solidFill>
              <a:srgbClr val="000000"/>
            </a:soli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139" name="Group 72"/>
            <p:cNvGrpSpPr>
              <a:grpSpLocks/>
            </p:cNvGrpSpPr>
            <p:nvPr/>
          </p:nvGrpSpPr>
          <p:grpSpPr bwMode="auto">
            <a:xfrm>
              <a:off x="2808" y="1735"/>
              <a:ext cx="779" cy="688"/>
              <a:chOff x="3999" y="1706"/>
              <a:chExt cx="1419" cy="1252"/>
            </a:xfrm>
          </p:grpSpPr>
          <p:sp>
            <p:nvSpPr>
              <p:cNvPr id="140" name="Oval 73"/>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41" name="Oval 74"/>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42" name="Oval 75"/>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43" name="Oval 76"/>
              <p:cNvSpPr>
                <a:spLocks noChangeArrowheads="1"/>
              </p:cNvSpPr>
              <p:nvPr/>
            </p:nvSpPr>
            <p:spPr bwMode="gray">
              <a:xfrm rot="16200000">
                <a:off x="3977" y="1882"/>
                <a:ext cx="1000" cy="95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sz="1800" dirty="0"/>
                  <a:t>Tháng </a:t>
                </a:r>
                <a:r>
                  <a:rPr lang="en-US" sz="1800" dirty="0" smtClean="0"/>
                  <a:t>3-</a:t>
                </a:r>
              </a:p>
              <a:p>
                <a:pPr eaLnBrk="1" hangingPunct="1">
                  <a:spcBef>
                    <a:spcPct val="0"/>
                  </a:spcBef>
                  <a:buFontTx/>
                  <a:buNone/>
                </a:pPr>
                <a:r>
                  <a:rPr lang="en-US" sz="1800" dirty="0" smtClean="0"/>
                  <a:t>5</a:t>
                </a:r>
                <a:r>
                  <a:rPr lang="vi-VN" sz="1800" dirty="0" smtClean="0"/>
                  <a:t>/201</a:t>
                </a:r>
                <a:r>
                  <a:rPr lang="en-GB" sz="1800" dirty="0"/>
                  <a:t>6</a:t>
                </a:r>
                <a:endParaRPr lang="en-US" altLang="en-US" sz="1800" dirty="0"/>
              </a:p>
            </p:txBody>
          </p:sp>
        </p:grpSp>
      </p:grpSp>
      <p:grpSp>
        <p:nvGrpSpPr>
          <p:cNvPr id="144" name="Group 60"/>
          <p:cNvGrpSpPr>
            <a:grpSpLocks/>
          </p:cNvGrpSpPr>
          <p:nvPr/>
        </p:nvGrpSpPr>
        <p:grpSpPr bwMode="auto">
          <a:xfrm rot="3877067">
            <a:off x="6900284" y="3100853"/>
            <a:ext cx="2669965" cy="877042"/>
            <a:chOff x="2290" y="3030"/>
            <a:chExt cx="1808" cy="408"/>
          </a:xfrm>
        </p:grpSpPr>
        <p:sp>
          <p:nvSpPr>
            <p:cNvPr id="145" name="Freeform 61"/>
            <p:cNvSpPr>
              <a:spLocks/>
            </p:cNvSpPr>
            <p:nvPr/>
          </p:nvSpPr>
          <p:spPr bwMode="gray">
            <a:xfrm>
              <a:off x="2290" y="3030"/>
              <a:ext cx="1773"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solidFill>
            <a:ln>
              <a:noFill/>
            </a:ln>
            <a:extLst>
              <a:ext uri="{91240B29-F687-4F45-9708-019B960494DF}">
                <a14:hiddenLine xmlns:a14="http://schemas.microsoft.com/office/drawing/2010/main" xmlns="" w="0">
                  <a:solidFill>
                    <a:srgbClr val="DF5908"/>
                  </a:solidFill>
                  <a:prstDash val="solid"/>
                  <a:round/>
                  <a:headEnd/>
                  <a:tailEnd/>
                </a14:hiddenLine>
              </a:ext>
            </a:extLst>
          </p:spPr>
          <p:txBody>
            <a:bodyPr/>
            <a:lstStyle/>
            <a:p>
              <a:r>
                <a:rPr lang="vi-VN" sz="1600">
                  <a:solidFill>
                    <a:schemeClr val="bg1"/>
                  </a:solidFill>
                </a:rPr>
                <a:t>Nhập tin, xử lý, tổng hợp, biên soạn và phân tích kết quả điều tra</a:t>
              </a:r>
              <a:endParaRPr lang="en-US" sz="1600">
                <a:solidFill>
                  <a:schemeClr val="bg1"/>
                </a:solidFill>
              </a:endParaRPr>
            </a:p>
          </p:txBody>
        </p:sp>
        <p:sp>
          <p:nvSpPr>
            <p:cNvPr id="146" name="Freeform 62"/>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xmlns="" w="0">
                  <a:solidFill>
                    <a:srgbClr val="FFFFFF"/>
                  </a:solidFill>
                  <a:prstDash val="solid"/>
                  <a:round/>
                  <a:headEnd/>
                  <a:tailEnd/>
                </a14:hiddenLine>
              </a:ext>
            </a:extLst>
          </p:spPr>
          <p:txBody>
            <a:bodyPr/>
            <a:lstStyle/>
            <a:p>
              <a:endParaRPr lang="en-US"/>
            </a:p>
          </p:txBody>
        </p:sp>
      </p:grpSp>
      <p:sp>
        <p:nvSpPr>
          <p:cNvPr id="147" name="Flowchart: Alternate Process 146"/>
          <p:cNvSpPr/>
          <p:nvPr/>
        </p:nvSpPr>
        <p:spPr>
          <a:xfrm>
            <a:off x="2439102" y="5044449"/>
            <a:ext cx="6704898" cy="1825753"/>
          </a:xfrm>
          <a:prstGeom prst="flowChartAlternateProces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1400"/>
              <a:t>-  Kiểm tra, làm sạch phiếu;</a:t>
            </a:r>
          </a:p>
          <a:p>
            <a:pPr lvl="0" algn="just"/>
            <a:r>
              <a:rPr lang="en-US" sz="1400" smtClean="0"/>
              <a:t>- Xây </a:t>
            </a:r>
            <a:r>
              <a:rPr lang="en-US" sz="1400"/>
              <a:t>dựng hệ biểu tổng hợp kết quả đầu ra;</a:t>
            </a:r>
          </a:p>
          <a:p>
            <a:pPr lvl="0" algn="just"/>
            <a:r>
              <a:rPr lang="en-US" sz="1400" smtClean="0"/>
              <a:t>- Xây </a:t>
            </a:r>
            <a:r>
              <a:rPr lang="en-US" sz="1400"/>
              <a:t>dựng chương trình nhập tin, xử lý và tổng hợp phiếu điều tra;</a:t>
            </a:r>
          </a:p>
          <a:p>
            <a:pPr lvl="0" algn="just"/>
            <a:r>
              <a:rPr lang="fr-FR" sz="1400" smtClean="0"/>
              <a:t>- Nhập </a:t>
            </a:r>
            <a:r>
              <a:rPr lang="fr-FR" sz="1400"/>
              <a:t>tin phiếu điều tra;</a:t>
            </a:r>
            <a:endParaRPr lang="en-US" sz="1400"/>
          </a:p>
          <a:p>
            <a:pPr lvl="0" algn="just"/>
            <a:r>
              <a:rPr lang="fr-FR" sz="1400" smtClean="0"/>
              <a:t>- Xử </a:t>
            </a:r>
            <a:r>
              <a:rPr lang="fr-FR" sz="1400"/>
              <a:t>lý, tổng hợp kết quả điều tra, biên soạn số liệu kết quả điều tra;</a:t>
            </a:r>
            <a:endParaRPr lang="en-US" sz="1400"/>
          </a:p>
          <a:p>
            <a:pPr lvl="0" algn="just"/>
            <a:r>
              <a:rPr lang="fr-FR" sz="1400" smtClean="0"/>
              <a:t>- Viết </a:t>
            </a:r>
            <a:r>
              <a:rPr lang="fr-FR" sz="1400"/>
              <a:t>báo cáo tổng hợp, phân tích;</a:t>
            </a:r>
            <a:endParaRPr lang="en-US" sz="1400"/>
          </a:p>
          <a:p>
            <a:pPr lvl="0" algn="just"/>
            <a:r>
              <a:rPr lang="fr-FR" sz="1400" smtClean="0"/>
              <a:t>- In </a:t>
            </a:r>
            <a:r>
              <a:rPr lang="fr-FR" sz="1400"/>
              <a:t>ấn số liệu kết quả điều tra, các báo cáo tổng hợp, phân tích.</a:t>
            </a:r>
            <a:endParaRPr lang="en-US" sz="1400"/>
          </a:p>
        </p:txBody>
      </p:sp>
      <p:sp>
        <p:nvSpPr>
          <p:cNvPr id="6" name="Right Arrow 5"/>
          <p:cNvSpPr/>
          <p:nvPr/>
        </p:nvSpPr>
        <p:spPr>
          <a:xfrm rot="8055667">
            <a:off x="7422558" y="4833224"/>
            <a:ext cx="1180563" cy="319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1403506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7"/>
                                        </p:tgtEl>
                                        <p:attrNameLst>
                                          <p:attrName>style.visibility</p:attrName>
                                        </p:attrNameLst>
                                      </p:cBhvr>
                                      <p:to>
                                        <p:strVal val="visible"/>
                                      </p:to>
                                    </p:set>
                                    <p:anim calcmode="lin" valueType="num">
                                      <p:cBhvr additive="base">
                                        <p:cTn id="7" dur="500" fill="hold"/>
                                        <p:tgtEl>
                                          <p:spTgt spid="147"/>
                                        </p:tgtEl>
                                        <p:attrNameLst>
                                          <p:attrName>ppt_x</p:attrName>
                                        </p:attrNameLst>
                                      </p:cBhvr>
                                      <p:tavLst>
                                        <p:tav tm="0">
                                          <p:val>
                                            <p:strVal val="#ppt_x"/>
                                          </p:val>
                                        </p:tav>
                                        <p:tav tm="100000">
                                          <p:val>
                                            <p:strVal val="#ppt_x"/>
                                          </p:val>
                                        </p:tav>
                                      </p:tavLst>
                                    </p:anim>
                                    <p:anim calcmode="lin" valueType="num">
                                      <p:cBhvr additive="base">
                                        <p:cTn id="8" dur="50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p:cNvSpPr txBox="1">
            <a:spLocks noChangeArrowheads="1"/>
          </p:cNvSpPr>
          <p:nvPr/>
        </p:nvSpPr>
        <p:spPr>
          <a:xfrm>
            <a:off x="762000" y="134407"/>
            <a:ext cx="8534400" cy="563562"/>
          </a:xfrm>
          <a:prstGeom prst="rect">
            <a:avLst/>
          </a:prstGeom>
        </p:spPr>
        <p:txBody>
          <a:bodyPr/>
          <a:lstStyle>
            <a:lvl1pPr algn="ctr" rtl="0" eaLnBrk="1" fontAlgn="base" hangingPunct="1">
              <a:spcBef>
                <a:spcPct val="0"/>
              </a:spcBef>
              <a:spcAft>
                <a:spcPct val="0"/>
              </a:spcAft>
              <a:defRPr sz="32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anose="020B0604030504040204" pitchFamily="34" charset="0"/>
              </a:defRPr>
            </a:lvl2pPr>
            <a:lvl3pPr algn="ctr" rtl="0" eaLnBrk="1" fontAlgn="base" hangingPunct="1">
              <a:spcBef>
                <a:spcPct val="0"/>
              </a:spcBef>
              <a:spcAft>
                <a:spcPct val="0"/>
              </a:spcAft>
              <a:defRPr sz="3200" b="1">
                <a:solidFill>
                  <a:schemeClr val="bg1"/>
                </a:solidFill>
                <a:latin typeface="Verdana" panose="020B0604030504040204" pitchFamily="34" charset="0"/>
              </a:defRPr>
            </a:lvl3pPr>
            <a:lvl4pPr algn="ctr" rtl="0" eaLnBrk="1" fontAlgn="base" hangingPunct="1">
              <a:spcBef>
                <a:spcPct val="0"/>
              </a:spcBef>
              <a:spcAft>
                <a:spcPct val="0"/>
              </a:spcAft>
              <a:defRPr sz="3200" b="1">
                <a:solidFill>
                  <a:schemeClr val="bg1"/>
                </a:solidFill>
                <a:latin typeface="Verdana" panose="020B0604030504040204" pitchFamily="34" charset="0"/>
              </a:defRPr>
            </a:lvl4pPr>
            <a:lvl5pPr algn="ctr" rtl="0" eaLnBrk="1" fontAlgn="base" hangingPunct="1">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a:lstStyle>
          <a:p>
            <a:r>
              <a:rPr lang="en-US" sz="2400">
                <a:solidFill>
                  <a:schemeClr val="lt1"/>
                </a:solidFill>
              </a:rPr>
              <a:t>Kế hoạch tiến hành</a:t>
            </a:r>
            <a:endParaRPr lang="en-US" sz="2400">
              <a:solidFill>
                <a:srgbClr val="002060"/>
              </a:solidFill>
            </a:endParaRPr>
          </a:p>
        </p:txBody>
      </p:sp>
      <p:pic>
        <p:nvPicPr>
          <p:cNvPr id="21" name="Picture 3" descr="logo NASAT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9" name="Group 11"/>
          <p:cNvGrpSpPr>
            <a:grpSpLocks/>
          </p:cNvGrpSpPr>
          <p:nvPr/>
        </p:nvGrpSpPr>
        <p:grpSpPr bwMode="auto">
          <a:xfrm>
            <a:off x="114760" y="827367"/>
            <a:ext cx="9029241" cy="1173441"/>
            <a:chOff x="912" y="1008"/>
            <a:chExt cx="4032" cy="912"/>
          </a:xfrm>
        </p:grpSpPr>
        <p:sp>
          <p:nvSpPr>
            <p:cNvPr id="24" name="AutoShape 12"/>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sz="1900">
                <a:latin typeface="+mj-lt"/>
              </a:endParaRPr>
            </a:p>
          </p:txBody>
        </p:sp>
        <p:grpSp>
          <p:nvGrpSpPr>
            <p:cNvPr id="25" name="Group 13"/>
            <p:cNvGrpSpPr>
              <a:grpSpLocks/>
            </p:cNvGrpSpPr>
            <p:nvPr/>
          </p:nvGrpSpPr>
          <p:grpSpPr bwMode="auto">
            <a:xfrm>
              <a:off x="983" y="1041"/>
              <a:ext cx="784" cy="798"/>
              <a:chOff x="983" y="1041"/>
              <a:chExt cx="784" cy="798"/>
            </a:xfrm>
          </p:grpSpPr>
          <p:sp>
            <p:nvSpPr>
              <p:cNvPr id="27" name="AutoShape 14"/>
              <p:cNvSpPr>
                <a:spLocks noChangeArrowheads="1"/>
              </p:cNvSpPr>
              <p:nvPr/>
            </p:nvSpPr>
            <p:spPr bwMode="gray">
              <a:xfrm>
                <a:off x="999" y="1092"/>
                <a:ext cx="768" cy="747"/>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900">
                  <a:latin typeface="+mj-lt"/>
                </a:endParaRPr>
              </a:p>
            </p:txBody>
          </p:sp>
          <p:sp>
            <p:nvSpPr>
              <p:cNvPr id="29" name="Freeform 15"/>
              <p:cNvSpPr>
                <a:spLocks/>
              </p:cNvSpPr>
              <p:nvPr/>
            </p:nvSpPr>
            <p:spPr bwMode="gray">
              <a:xfrm>
                <a:off x="1047" y="1140"/>
                <a:ext cx="383" cy="374"/>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a:defRPr/>
                </a:pPr>
                <a:endParaRPr lang="en-US" sz="1900">
                  <a:latin typeface="+mj-lt"/>
                </a:endParaRPr>
              </a:p>
            </p:txBody>
          </p:sp>
          <p:sp>
            <p:nvSpPr>
              <p:cNvPr id="30" name="Text Box 16"/>
              <p:cNvSpPr txBox="1">
                <a:spLocks noChangeArrowheads="1"/>
              </p:cNvSpPr>
              <p:nvPr/>
            </p:nvSpPr>
            <p:spPr bwMode="gray">
              <a:xfrm>
                <a:off x="983" y="1041"/>
                <a:ext cx="767" cy="5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defRPr/>
                </a:pPr>
                <a:r>
                  <a:rPr lang="en-US" sz="1600" b="1">
                    <a:solidFill>
                      <a:schemeClr val="bg1"/>
                    </a:solidFill>
                  </a:rPr>
                  <a:t>Xác định số lượng, lập danh sách các đơn vị điều tra</a:t>
                </a:r>
                <a:endParaRPr lang="en-US" altLang="en-US" sz="1500">
                  <a:solidFill>
                    <a:schemeClr val="bg1"/>
                  </a:solidFill>
                  <a:effectLst>
                    <a:outerShdw blurRad="38100" dist="38100" dir="2700000" algn="tl">
                      <a:srgbClr val="C0C0C0"/>
                    </a:outerShdw>
                  </a:effectLst>
                  <a:latin typeface="+mj-lt"/>
                </a:endParaRPr>
              </a:p>
            </p:txBody>
          </p:sp>
        </p:grpSp>
        <p:sp>
          <p:nvSpPr>
            <p:cNvPr id="26" name="Text Box 17"/>
            <p:cNvSpPr txBox="1">
              <a:spLocks noChangeArrowheads="1"/>
            </p:cNvSpPr>
            <p:nvPr/>
          </p:nvSpPr>
          <p:spPr bwMode="gray">
            <a:xfrm>
              <a:off x="1814" y="1092"/>
              <a:ext cx="3130" cy="5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r>
                <a:rPr lang="en-US" sz="1600"/>
                <a:t>Bảng kê được lập cho từng Bộ/ngành, tỉnh/thành phố trực thuộc Trung ương nhằm vừa bảo đảm cho việc điều tra thu thập thông tin đúng đối tượng, không bỏ sót, tính trùng, vừa tạo điều kiện thuận lợi cho công tác chuẩn bị và tổ chức điều hành</a:t>
              </a:r>
              <a:endParaRPr lang="en-US" altLang="en-US" sz="1600">
                <a:solidFill>
                  <a:srgbClr val="000000"/>
                </a:solidFill>
                <a:latin typeface="+mj-lt"/>
              </a:endParaRPr>
            </a:p>
          </p:txBody>
        </p:sp>
      </p:grpSp>
      <p:grpSp>
        <p:nvGrpSpPr>
          <p:cNvPr id="31" name="Group 18"/>
          <p:cNvGrpSpPr>
            <a:grpSpLocks/>
          </p:cNvGrpSpPr>
          <p:nvPr/>
        </p:nvGrpSpPr>
        <p:grpSpPr bwMode="auto">
          <a:xfrm>
            <a:off x="135661" y="2042200"/>
            <a:ext cx="8937425" cy="1602728"/>
            <a:chOff x="912" y="2016"/>
            <a:chExt cx="3991" cy="951"/>
          </a:xfrm>
        </p:grpSpPr>
        <p:sp>
          <p:nvSpPr>
            <p:cNvPr id="32" name="AutoShape 19"/>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sz="1900">
                <a:latin typeface="+mj-lt"/>
              </a:endParaRPr>
            </a:p>
          </p:txBody>
        </p:sp>
        <p:grpSp>
          <p:nvGrpSpPr>
            <p:cNvPr id="33" name="Group 20"/>
            <p:cNvGrpSpPr>
              <a:grpSpLocks/>
            </p:cNvGrpSpPr>
            <p:nvPr/>
          </p:nvGrpSpPr>
          <p:grpSpPr bwMode="auto">
            <a:xfrm>
              <a:off x="999" y="2100"/>
              <a:ext cx="768" cy="746"/>
              <a:chOff x="999" y="2100"/>
              <a:chExt cx="768" cy="746"/>
            </a:xfrm>
          </p:grpSpPr>
          <p:sp>
            <p:nvSpPr>
              <p:cNvPr id="35" name="AutoShape 21"/>
              <p:cNvSpPr>
                <a:spLocks noChangeArrowheads="1"/>
              </p:cNvSpPr>
              <p:nvPr/>
            </p:nvSpPr>
            <p:spPr bwMode="gray">
              <a:xfrm>
                <a:off x="999" y="2100"/>
                <a:ext cx="768" cy="746"/>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900">
                  <a:latin typeface="+mj-lt"/>
                </a:endParaRPr>
              </a:p>
            </p:txBody>
          </p:sp>
          <p:sp>
            <p:nvSpPr>
              <p:cNvPr id="36" name="Freeform 22"/>
              <p:cNvSpPr>
                <a:spLocks/>
              </p:cNvSpPr>
              <p:nvPr/>
            </p:nvSpPr>
            <p:spPr bwMode="gray">
              <a:xfrm>
                <a:off x="1047" y="214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a:defRPr/>
                </a:pPr>
                <a:endParaRPr lang="en-US" sz="1900">
                  <a:latin typeface="+mj-lt"/>
                </a:endParaRPr>
              </a:p>
            </p:txBody>
          </p:sp>
          <p:sp>
            <p:nvSpPr>
              <p:cNvPr id="37" name="Text Box 23"/>
              <p:cNvSpPr txBox="1">
                <a:spLocks noChangeArrowheads="1"/>
              </p:cNvSpPr>
              <p:nvPr/>
            </p:nvSpPr>
            <p:spPr bwMode="gray">
              <a:xfrm>
                <a:off x="1031" y="2229"/>
                <a:ext cx="722" cy="4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defRPr/>
                </a:pPr>
                <a:r>
                  <a:rPr lang="en-US" sz="1600" b="1">
                    <a:solidFill>
                      <a:schemeClr val="bg1"/>
                    </a:solidFill>
                  </a:rPr>
                  <a:t>Cập nhật danh sách các đơn vị điều tra</a:t>
                </a:r>
                <a:endParaRPr lang="en-US" altLang="en-US" sz="1500">
                  <a:solidFill>
                    <a:schemeClr val="bg1"/>
                  </a:solidFill>
                  <a:effectLst>
                    <a:outerShdw blurRad="38100" dist="38100" dir="2700000" algn="tl">
                      <a:srgbClr val="C0C0C0"/>
                    </a:outerShdw>
                  </a:effectLst>
                  <a:latin typeface="+mj-lt"/>
                </a:endParaRPr>
              </a:p>
            </p:txBody>
          </p:sp>
        </p:grpSp>
        <p:sp>
          <p:nvSpPr>
            <p:cNvPr id="34" name="Text Box 24"/>
            <p:cNvSpPr txBox="1">
              <a:spLocks noChangeArrowheads="1"/>
            </p:cNvSpPr>
            <p:nvPr/>
          </p:nvSpPr>
          <p:spPr bwMode="gray">
            <a:xfrm>
              <a:off x="1822" y="2036"/>
              <a:ext cx="3081" cy="9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r>
                <a:rPr lang="en-US" sz="1600" dirty="0" err="1"/>
                <a:t>Trong</a:t>
              </a:r>
              <a:r>
                <a:rPr lang="en-US" sz="1600" dirty="0"/>
                <a:t> </a:t>
              </a:r>
              <a:r>
                <a:rPr lang="en-US" sz="1600" dirty="0" err="1"/>
                <a:t>tháng</a:t>
              </a:r>
              <a:r>
                <a:rPr lang="en-US" sz="1600" dirty="0"/>
                <a:t> 4-5/2016 </a:t>
              </a:r>
              <a:r>
                <a:rPr lang="en-US" sz="1600" dirty="0" err="1"/>
                <a:t>và</a:t>
              </a:r>
              <a:r>
                <a:rPr lang="en-US" sz="1600" dirty="0"/>
                <a:t> </a:t>
              </a:r>
              <a:r>
                <a:rPr lang="en-US" sz="1600" dirty="0" err="1"/>
                <a:t>trong</a:t>
              </a:r>
              <a:r>
                <a:rPr lang="en-US" sz="1600" dirty="0"/>
                <a:t> </a:t>
              </a:r>
              <a:r>
                <a:rPr lang="en-US" sz="1600" dirty="0" err="1"/>
                <a:t>quá</a:t>
              </a:r>
              <a:r>
                <a:rPr lang="en-US" sz="1600" dirty="0"/>
                <a:t> </a:t>
              </a:r>
              <a:r>
                <a:rPr lang="en-US" sz="1600" dirty="0" err="1"/>
                <a:t>trình</a:t>
              </a:r>
              <a:r>
                <a:rPr lang="en-US" sz="1600" dirty="0"/>
                <a:t> </a:t>
              </a:r>
              <a:r>
                <a:rPr lang="en-US" sz="1600" dirty="0" err="1"/>
                <a:t>điều</a:t>
              </a:r>
              <a:r>
                <a:rPr lang="en-US" sz="1600" dirty="0"/>
                <a:t> </a:t>
              </a:r>
              <a:r>
                <a:rPr lang="en-US" sz="1600" dirty="0" err="1"/>
                <a:t>tra</a:t>
              </a:r>
              <a:r>
                <a:rPr lang="en-US" sz="1600" dirty="0"/>
                <a:t>, </a:t>
              </a:r>
              <a:r>
                <a:rPr lang="en-US" sz="1600" dirty="0" err="1"/>
                <a:t>Cục</a:t>
              </a:r>
              <a:r>
                <a:rPr lang="en-US" sz="1600" dirty="0"/>
                <a:t> </a:t>
              </a:r>
              <a:r>
                <a:rPr lang="en-US" sz="1600" dirty="0" err="1"/>
                <a:t>Thông</a:t>
              </a:r>
              <a:r>
                <a:rPr lang="en-US" sz="1600" dirty="0"/>
                <a:t> tin KH&amp;CN </a:t>
              </a:r>
              <a:r>
                <a:rPr lang="en-US" sz="1600" dirty="0" err="1"/>
                <a:t>quốc</a:t>
              </a:r>
              <a:r>
                <a:rPr lang="en-US" sz="1600" dirty="0"/>
                <a:t> </a:t>
              </a:r>
              <a:r>
                <a:rPr lang="en-US" sz="1600" dirty="0" err="1"/>
                <a:t>gia</a:t>
              </a:r>
              <a:r>
                <a:rPr lang="en-US" sz="1600" dirty="0"/>
                <a:t> </a:t>
              </a:r>
              <a:r>
                <a:rPr lang="en-US" sz="1600" dirty="0" err="1"/>
                <a:t>phối</a:t>
              </a:r>
              <a:r>
                <a:rPr lang="en-US" sz="1600" dirty="0"/>
                <a:t> </a:t>
              </a:r>
              <a:r>
                <a:rPr lang="en-US" sz="1600" dirty="0" err="1"/>
                <a:t>hợp</a:t>
              </a:r>
              <a:r>
                <a:rPr lang="en-US" sz="1600" dirty="0"/>
                <a:t> </a:t>
              </a:r>
              <a:r>
                <a:rPr lang="en-US" sz="1600" dirty="0" err="1"/>
                <a:t>với</a:t>
              </a:r>
              <a:r>
                <a:rPr lang="en-US" sz="1600" dirty="0"/>
                <a:t> </a:t>
              </a:r>
              <a:r>
                <a:rPr lang="en-US" sz="1600" dirty="0" err="1"/>
                <a:t>các</a:t>
              </a:r>
              <a:r>
                <a:rPr lang="en-US" sz="1600" dirty="0"/>
                <a:t> </a:t>
              </a:r>
              <a:r>
                <a:rPr lang="en-US" sz="1600" dirty="0" err="1"/>
                <a:t>cơ</a:t>
              </a:r>
              <a:r>
                <a:rPr lang="en-US" sz="1600" dirty="0"/>
                <a:t> </a:t>
              </a:r>
              <a:r>
                <a:rPr lang="en-US" sz="1600" dirty="0" err="1"/>
                <a:t>quan</a:t>
              </a:r>
              <a:r>
                <a:rPr lang="en-US" sz="1600" dirty="0"/>
                <a:t> </a:t>
              </a:r>
              <a:r>
                <a:rPr lang="en-US" sz="1600" dirty="0" err="1"/>
                <a:t>liên</a:t>
              </a:r>
              <a:r>
                <a:rPr lang="en-US" sz="1600" dirty="0"/>
                <a:t> </a:t>
              </a:r>
              <a:r>
                <a:rPr lang="en-US" sz="1600" dirty="0" err="1"/>
                <a:t>quan</a:t>
              </a:r>
              <a:r>
                <a:rPr lang="en-US" sz="1600" dirty="0"/>
                <a:t>, </a:t>
              </a:r>
              <a:r>
                <a:rPr lang="en-US" sz="1600" dirty="0" err="1"/>
                <a:t>các</a:t>
              </a:r>
              <a:r>
                <a:rPr lang="en-US" sz="1600" dirty="0"/>
                <a:t> </a:t>
              </a:r>
              <a:r>
                <a:rPr lang="en-US" sz="1600" dirty="0" err="1"/>
                <a:t>Bộ</a:t>
              </a:r>
              <a:r>
                <a:rPr lang="en-US" sz="1600" dirty="0"/>
                <a:t>, </a:t>
              </a:r>
              <a:r>
                <a:rPr lang="en-US" sz="1600" dirty="0" err="1"/>
                <a:t>ngành</a:t>
              </a:r>
              <a:r>
                <a:rPr lang="en-US" sz="1600" dirty="0"/>
                <a:t>, </a:t>
              </a:r>
              <a:r>
                <a:rPr lang="en-US" sz="1600" dirty="0" err="1"/>
                <a:t>các</a:t>
              </a:r>
              <a:r>
                <a:rPr lang="en-US" sz="1600" dirty="0"/>
                <a:t> </a:t>
              </a:r>
              <a:r>
                <a:rPr lang="en-US" sz="1600" dirty="0" err="1"/>
                <a:t>Sở</a:t>
              </a:r>
              <a:r>
                <a:rPr lang="en-US" sz="1600" dirty="0"/>
                <a:t> KH&amp;CN </a:t>
              </a:r>
              <a:r>
                <a:rPr lang="en-US" sz="1600" dirty="0" err="1"/>
                <a:t>tổ</a:t>
              </a:r>
              <a:r>
                <a:rPr lang="en-US" sz="1600" dirty="0"/>
                <a:t> </a:t>
              </a:r>
              <a:r>
                <a:rPr lang="en-US" sz="1600" dirty="0" err="1"/>
                <a:t>chức</a:t>
              </a:r>
              <a:r>
                <a:rPr lang="en-US" sz="1600" dirty="0"/>
                <a:t> </a:t>
              </a:r>
              <a:r>
                <a:rPr lang="en-US" sz="1600" dirty="0" err="1"/>
                <a:t>rà</a:t>
              </a:r>
              <a:r>
                <a:rPr lang="en-US" sz="1600" dirty="0"/>
                <a:t> </a:t>
              </a:r>
              <a:r>
                <a:rPr lang="en-US" sz="1600" dirty="0" err="1"/>
                <a:t>soát</a:t>
              </a:r>
              <a:r>
                <a:rPr lang="en-US" sz="1600" dirty="0"/>
                <a:t>, </a:t>
              </a:r>
              <a:r>
                <a:rPr lang="en-US" sz="1600" dirty="0" err="1"/>
                <a:t>cập</a:t>
              </a:r>
              <a:r>
                <a:rPr lang="en-US" sz="1600" dirty="0"/>
                <a:t> </a:t>
              </a:r>
              <a:r>
                <a:rPr lang="en-US" sz="1600" dirty="0" err="1"/>
                <a:t>nhật</a:t>
              </a:r>
              <a:r>
                <a:rPr lang="en-US" sz="1600" dirty="0"/>
                <a:t> </a:t>
              </a:r>
              <a:r>
                <a:rPr lang="en-US" sz="1600" dirty="0" err="1"/>
                <a:t>theo</a:t>
              </a:r>
              <a:r>
                <a:rPr lang="en-US" sz="1600" dirty="0"/>
                <a:t> </a:t>
              </a:r>
              <a:r>
                <a:rPr lang="en-US" sz="1600" dirty="0" err="1"/>
                <a:t>địa</a:t>
              </a:r>
              <a:r>
                <a:rPr lang="en-US" sz="1600" dirty="0"/>
                <a:t> </a:t>
              </a:r>
              <a:r>
                <a:rPr lang="en-US" sz="1600" dirty="0" err="1"/>
                <a:t>bàn</a:t>
              </a:r>
              <a:r>
                <a:rPr lang="en-US" sz="1600" dirty="0"/>
                <a:t> </a:t>
              </a:r>
              <a:r>
                <a:rPr lang="en-US" sz="1600" dirty="0" err="1"/>
                <a:t>và</a:t>
              </a:r>
              <a:r>
                <a:rPr lang="en-US" sz="1600" dirty="0"/>
                <a:t> </a:t>
              </a:r>
              <a:r>
                <a:rPr lang="en-US" sz="1600" dirty="0" err="1"/>
                <a:t>danh</a:t>
              </a:r>
              <a:r>
                <a:rPr lang="en-US" sz="1600" dirty="0"/>
                <a:t> </a:t>
              </a:r>
              <a:r>
                <a:rPr lang="en-US" sz="1600" dirty="0" err="1"/>
                <a:t>sách</a:t>
              </a:r>
              <a:r>
                <a:rPr lang="en-US" sz="1600" dirty="0"/>
                <a:t> </a:t>
              </a:r>
              <a:r>
                <a:rPr lang="en-US" sz="1600" dirty="0" err="1"/>
                <a:t>các</a:t>
              </a:r>
              <a:r>
                <a:rPr lang="en-US" sz="1600" dirty="0"/>
                <a:t> </a:t>
              </a:r>
              <a:r>
                <a:rPr lang="en-US" sz="1600" dirty="0" err="1"/>
                <a:t>đơn</a:t>
              </a:r>
              <a:r>
                <a:rPr lang="en-US" sz="1600" dirty="0"/>
                <a:t> </a:t>
              </a:r>
              <a:r>
                <a:rPr lang="en-US" sz="1600" dirty="0" err="1"/>
                <a:t>vị</a:t>
              </a:r>
              <a:r>
                <a:rPr lang="en-US" sz="1600" dirty="0"/>
                <a:t> </a:t>
              </a:r>
              <a:r>
                <a:rPr lang="en-US" sz="1600" dirty="0" err="1"/>
                <a:t>điều</a:t>
              </a:r>
              <a:r>
                <a:rPr lang="en-US" sz="1600" dirty="0"/>
                <a:t> </a:t>
              </a:r>
              <a:r>
                <a:rPr lang="en-US" sz="1600" dirty="0" err="1"/>
                <a:t>tra</a:t>
              </a:r>
              <a:r>
                <a:rPr lang="en-US" sz="1600" dirty="0"/>
                <a:t>. </a:t>
              </a:r>
              <a:r>
                <a:rPr lang="en-US" sz="1600" dirty="0" err="1"/>
                <a:t>Trong</a:t>
              </a:r>
              <a:r>
                <a:rPr lang="en-US" sz="1600" dirty="0"/>
                <a:t> </a:t>
              </a:r>
              <a:r>
                <a:rPr lang="en-US" sz="1600" dirty="0" err="1"/>
                <a:t>khi</a:t>
              </a:r>
              <a:r>
                <a:rPr lang="en-US" sz="1600" dirty="0"/>
                <a:t> </a:t>
              </a:r>
              <a:r>
                <a:rPr lang="en-US" sz="1600" dirty="0" err="1"/>
                <a:t>rà</a:t>
              </a:r>
              <a:r>
                <a:rPr lang="en-US" sz="1600" dirty="0"/>
                <a:t> </a:t>
              </a:r>
              <a:r>
                <a:rPr lang="en-US" sz="1600" dirty="0" err="1"/>
                <a:t>soát</a:t>
              </a:r>
              <a:r>
                <a:rPr lang="en-US" sz="1600" dirty="0"/>
                <a:t>, </a:t>
              </a:r>
              <a:r>
                <a:rPr lang="en-US" sz="1600" dirty="0" err="1"/>
                <a:t>cập</a:t>
              </a:r>
              <a:r>
                <a:rPr lang="en-US" sz="1600" dirty="0"/>
                <a:t> </a:t>
              </a:r>
              <a:r>
                <a:rPr lang="en-US" sz="1600" dirty="0" err="1"/>
                <a:t>nhật</a:t>
              </a:r>
              <a:r>
                <a:rPr lang="en-US" sz="1600" dirty="0"/>
                <a:t> </a:t>
              </a:r>
              <a:r>
                <a:rPr lang="en-US" sz="1600" dirty="0" err="1"/>
                <a:t>cần</a:t>
              </a:r>
              <a:r>
                <a:rPr lang="en-US" sz="1600" dirty="0"/>
                <a:t> </a:t>
              </a:r>
              <a:r>
                <a:rPr lang="en-US" sz="1600" dirty="0" err="1"/>
                <a:t>đặc</a:t>
              </a:r>
              <a:r>
                <a:rPr lang="en-US" sz="1600" dirty="0"/>
                <a:t> </a:t>
              </a:r>
              <a:r>
                <a:rPr lang="en-US" sz="1600" dirty="0" err="1"/>
                <a:t>biệt</a:t>
              </a:r>
              <a:r>
                <a:rPr lang="en-US" sz="1600" dirty="0"/>
                <a:t> </a:t>
              </a:r>
              <a:r>
                <a:rPr lang="en-US" sz="1600" dirty="0" err="1"/>
                <a:t>chú</a:t>
              </a:r>
              <a:r>
                <a:rPr lang="en-US" sz="1600" dirty="0"/>
                <a:t> ý </a:t>
              </a:r>
              <a:r>
                <a:rPr lang="en-US" sz="1600" dirty="0" err="1"/>
                <a:t>đến</a:t>
              </a:r>
              <a:r>
                <a:rPr lang="en-US" sz="1600" dirty="0"/>
                <a:t> </a:t>
              </a:r>
              <a:r>
                <a:rPr lang="en-US" sz="1600" dirty="0" err="1"/>
                <a:t>những</a:t>
              </a:r>
              <a:r>
                <a:rPr lang="en-US" sz="1600" dirty="0"/>
                <a:t> </a:t>
              </a:r>
              <a:r>
                <a:rPr lang="en-US" sz="1600" dirty="0" err="1"/>
                <a:t>đơn</a:t>
              </a:r>
              <a:r>
                <a:rPr lang="en-US" sz="1600" dirty="0"/>
                <a:t> </a:t>
              </a:r>
              <a:r>
                <a:rPr lang="en-US" sz="1600" dirty="0" err="1"/>
                <a:t>vị</a:t>
              </a:r>
              <a:r>
                <a:rPr lang="en-US" sz="1600" dirty="0"/>
                <a:t> </a:t>
              </a:r>
              <a:r>
                <a:rPr lang="en-US" sz="1600" dirty="0" err="1"/>
                <a:t>có</a:t>
              </a:r>
              <a:r>
                <a:rPr lang="en-US" sz="1600" dirty="0"/>
                <a:t> </a:t>
              </a:r>
              <a:r>
                <a:rPr lang="en-US" sz="1600" dirty="0" err="1"/>
                <a:t>hoạt</a:t>
              </a:r>
              <a:r>
                <a:rPr lang="en-US" sz="1600" dirty="0"/>
                <a:t> </a:t>
              </a:r>
              <a:r>
                <a:rPr lang="en-US" sz="1600" dirty="0" err="1"/>
                <a:t>động</a:t>
              </a:r>
              <a:r>
                <a:rPr lang="en-US" sz="1600" dirty="0"/>
                <a:t> </a:t>
              </a:r>
              <a:r>
                <a:rPr lang="en-US" sz="1600" dirty="0" err="1"/>
                <a:t>hội</a:t>
              </a:r>
              <a:r>
                <a:rPr lang="en-US" sz="1600" dirty="0"/>
                <a:t> </a:t>
              </a:r>
              <a:r>
                <a:rPr lang="en-US" sz="1600" dirty="0" err="1"/>
                <a:t>nhập</a:t>
              </a:r>
              <a:r>
                <a:rPr lang="en-US" sz="1600" dirty="0"/>
                <a:t> </a:t>
              </a:r>
              <a:r>
                <a:rPr lang="en-US" sz="1600" dirty="0" err="1"/>
                <a:t>quốc</a:t>
              </a:r>
              <a:r>
                <a:rPr lang="en-US" sz="1600" dirty="0"/>
                <a:t> </a:t>
              </a:r>
              <a:r>
                <a:rPr lang="en-US" sz="1600" dirty="0" err="1"/>
                <a:t>tế</a:t>
              </a:r>
              <a:r>
                <a:rPr lang="en-US" sz="1600" dirty="0"/>
                <a:t> </a:t>
              </a:r>
              <a:r>
                <a:rPr lang="en-US" sz="1600" dirty="0" err="1"/>
                <a:t>về</a:t>
              </a:r>
              <a:r>
                <a:rPr lang="en-US" sz="1600" dirty="0"/>
                <a:t> KH&amp;CN </a:t>
              </a:r>
              <a:r>
                <a:rPr lang="en-US" sz="1600" dirty="0" err="1"/>
                <a:t>mới</a:t>
              </a:r>
              <a:r>
                <a:rPr lang="en-US" sz="1600" dirty="0"/>
                <a:t> </a:t>
              </a:r>
              <a:r>
                <a:rPr lang="en-US" sz="1600" dirty="0" err="1"/>
                <a:t>được</a:t>
              </a:r>
              <a:r>
                <a:rPr lang="en-US" sz="1600" dirty="0"/>
                <a:t> chia </a:t>
              </a:r>
              <a:r>
                <a:rPr lang="en-US" sz="1600" dirty="0" err="1"/>
                <a:t>tách</a:t>
              </a:r>
              <a:r>
                <a:rPr lang="en-US" sz="1600" dirty="0"/>
                <a:t>, </a:t>
              </a:r>
              <a:r>
                <a:rPr lang="en-US" sz="1600" dirty="0" err="1"/>
                <a:t>sáp</a:t>
              </a:r>
              <a:r>
                <a:rPr lang="en-US" sz="1600" dirty="0"/>
                <a:t> </a:t>
              </a:r>
              <a:r>
                <a:rPr lang="en-US" sz="1600" dirty="0" err="1"/>
                <a:t>nhập</a:t>
              </a:r>
              <a:r>
                <a:rPr lang="en-US" sz="1600" dirty="0"/>
                <a:t>, </a:t>
              </a:r>
              <a:r>
                <a:rPr lang="en-US" sz="1600" dirty="0" err="1"/>
                <a:t>được</a:t>
              </a:r>
              <a:r>
                <a:rPr lang="en-US" sz="1600" dirty="0"/>
                <a:t> </a:t>
              </a:r>
              <a:r>
                <a:rPr lang="en-US" sz="1600" dirty="0" err="1"/>
                <a:t>chuyển</a:t>
              </a:r>
              <a:r>
                <a:rPr lang="en-US" sz="1600" dirty="0"/>
                <a:t> </a:t>
              </a:r>
              <a:r>
                <a:rPr lang="en-US" sz="1600" dirty="0" err="1"/>
                <a:t>đổi</a:t>
              </a:r>
              <a:r>
                <a:rPr lang="en-US" sz="1600" dirty="0"/>
                <a:t>, </a:t>
              </a:r>
              <a:r>
                <a:rPr lang="en-US" sz="1600" dirty="0" err="1"/>
                <a:t>thành</a:t>
              </a:r>
              <a:r>
                <a:rPr lang="en-US" sz="1600" dirty="0"/>
                <a:t> </a:t>
              </a:r>
              <a:r>
                <a:rPr lang="en-US" sz="1600" dirty="0" err="1"/>
                <a:t>lập</a:t>
              </a:r>
              <a:r>
                <a:rPr lang="en-US" sz="1600" dirty="0"/>
                <a:t> </a:t>
              </a:r>
              <a:r>
                <a:rPr lang="en-US" sz="1600" dirty="0" err="1"/>
                <a:t>mới</a:t>
              </a:r>
              <a:r>
                <a:rPr lang="en-US" sz="1600" dirty="0"/>
                <a:t> </a:t>
              </a:r>
              <a:r>
                <a:rPr lang="en-US" sz="1600" dirty="0" err="1"/>
                <a:t>sau</a:t>
              </a:r>
              <a:r>
                <a:rPr lang="en-US" sz="1600" dirty="0"/>
                <a:t> </a:t>
              </a:r>
              <a:r>
                <a:rPr lang="en-US" sz="1600" dirty="0" err="1"/>
                <a:t>thời</a:t>
              </a:r>
              <a:r>
                <a:rPr lang="en-US" sz="1600" dirty="0"/>
                <a:t> </a:t>
              </a:r>
              <a:r>
                <a:rPr lang="en-US" sz="1600" dirty="0" err="1"/>
                <a:t>điểm</a:t>
              </a:r>
              <a:r>
                <a:rPr lang="en-US" sz="1600" dirty="0"/>
                <a:t> </a:t>
              </a:r>
              <a:r>
                <a:rPr lang="en-US" sz="1600" dirty="0" err="1"/>
                <a:t>lập</a:t>
              </a:r>
              <a:r>
                <a:rPr lang="en-US" sz="1600" dirty="0"/>
                <a:t> </a:t>
              </a:r>
              <a:r>
                <a:rPr lang="en-US" sz="1600" dirty="0" err="1"/>
                <a:t>bảng</a:t>
              </a:r>
              <a:r>
                <a:rPr lang="en-US" sz="1600" dirty="0"/>
                <a:t> </a:t>
              </a:r>
              <a:r>
                <a:rPr lang="en-US" sz="1600" dirty="0" err="1"/>
                <a:t>kê</a:t>
              </a:r>
              <a:endParaRPr lang="en-US" sz="1600" dirty="0"/>
            </a:p>
          </p:txBody>
        </p:sp>
      </p:grpSp>
      <p:grpSp>
        <p:nvGrpSpPr>
          <p:cNvPr id="39" name="Group 11"/>
          <p:cNvGrpSpPr>
            <a:grpSpLocks/>
          </p:cNvGrpSpPr>
          <p:nvPr/>
        </p:nvGrpSpPr>
        <p:grpSpPr bwMode="auto">
          <a:xfrm>
            <a:off x="114760" y="3658411"/>
            <a:ext cx="9029241" cy="1142189"/>
            <a:chOff x="912" y="1008"/>
            <a:chExt cx="4032" cy="1025"/>
          </a:xfrm>
        </p:grpSpPr>
        <p:sp>
          <p:nvSpPr>
            <p:cNvPr id="40" name="AutoShape 12"/>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sz="1900">
                <a:latin typeface="+mj-lt"/>
              </a:endParaRPr>
            </a:p>
          </p:txBody>
        </p:sp>
        <p:grpSp>
          <p:nvGrpSpPr>
            <p:cNvPr id="41" name="Group 13"/>
            <p:cNvGrpSpPr>
              <a:grpSpLocks/>
            </p:cNvGrpSpPr>
            <p:nvPr/>
          </p:nvGrpSpPr>
          <p:grpSpPr bwMode="auto">
            <a:xfrm>
              <a:off x="999" y="1092"/>
              <a:ext cx="777" cy="941"/>
              <a:chOff x="999" y="1092"/>
              <a:chExt cx="777" cy="941"/>
            </a:xfrm>
          </p:grpSpPr>
          <p:sp>
            <p:nvSpPr>
              <p:cNvPr id="43" name="AutoShape 14"/>
              <p:cNvSpPr>
                <a:spLocks noChangeArrowheads="1"/>
              </p:cNvSpPr>
              <p:nvPr/>
            </p:nvSpPr>
            <p:spPr bwMode="gray">
              <a:xfrm>
                <a:off x="999" y="1092"/>
                <a:ext cx="768" cy="747"/>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900">
                  <a:latin typeface="+mj-lt"/>
                </a:endParaRPr>
              </a:p>
            </p:txBody>
          </p:sp>
          <p:sp>
            <p:nvSpPr>
              <p:cNvPr id="44" name="Freeform 15"/>
              <p:cNvSpPr>
                <a:spLocks/>
              </p:cNvSpPr>
              <p:nvPr/>
            </p:nvSpPr>
            <p:spPr bwMode="gray">
              <a:xfrm>
                <a:off x="1047" y="1140"/>
                <a:ext cx="383" cy="374"/>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a:defRPr/>
                </a:pPr>
                <a:endParaRPr lang="en-US" sz="1900">
                  <a:latin typeface="+mj-lt"/>
                </a:endParaRPr>
              </a:p>
            </p:txBody>
          </p:sp>
          <p:sp>
            <p:nvSpPr>
              <p:cNvPr id="45" name="Text Box 16"/>
              <p:cNvSpPr txBox="1">
                <a:spLocks noChangeArrowheads="1"/>
              </p:cNvSpPr>
              <p:nvPr/>
            </p:nvSpPr>
            <p:spPr bwMode="gray">
              <a:xfrm>
                <a:off x="999" y="1140"/>
                <a:ext cx="777" cy="8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defRPr/>
                </a:pPr>
                <a:r>
                  <a:rPr lang="en-US" sz="1600" b="1" smtClean="0">
                    <a:solidFill>
                      <a:schemeClr val="bg1"/>
                    </a:solidFill>
                  </a:rPr>
                  <a:t>Tập </a:t>
                </a:r>
                <a:r>
                  <a:rPr lang="en-US" sz="1600" b="1">
                    <a:solidFill>
                      <a:schemeClr val="bg1"/>
                    </a:solidFill>
                  </a:rPr>
                  <a:t>huấn cán bộ chỉ đạo và điều tra viên</a:t>
                </a:r>
                <a:endParaRPr lang="en-US" altLang="en-US" sz="1500">
                  <a:solidFill>
                    <a:schemeClr val="bg1"/>
                  </a:solidFill>
                  <a:effectLst>
                    <a:outerShdw blurRad="38100" dist="38100" dir="2700000" algn="tl">
                      <a:srgbClr val="C0C0C0"/>
                    </a:outerShdw>
                  </a:effectLst>
                  <a:latin typeface="+mj-lt"/>
                </a:endParaRPr>
              </a:p>
            </p:txBody>
          </p:sp>
        </p:grpSp>
        <p:sp>
          <p:nvSpPr>
            <p:cNvPr id="42" name="Text Box 17"/>
            <p:cNvSpPr txBox="1">
              <a:spLocks noChangeArrowheads="1"/>
            </p:cNvSpPr>
            <p:nvPr/>
          </p:nvSpPr>
          <p:spPr bwMode="gray">
            <a:xfrm>
              <a:off x="1814" y="1092"/>
              <a:ext cx="3130"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r>
                <a:rPr lang="en-US" sz="1600"/>
                <a:t>Tổ chức các lớp tập huấn cho điều tra viên cấp Bộ/ngành, tỉnh/thành phố ở 3 khu vực Bắc, Trung, Nam</a:t>
              </a:r>
              <a:endParaRPr lang="en-US" altLang="en-US" sz="1600">
                <a:solidFill>
                  <a:srgbClr val="000000"/>
                </a:solidFill>
                <a:latin typeface="+mj-lt"/>
              </a:endParaRPr>
            </a:p>
          </p:txBody>
        </p:sp>
      </p:grpSp>
      <p:grpSp>
        <p:nvGrpSpPr>
          <p:cNvPr id="46" name="Group 18"/>
          <p:cNvGrpSpPr>
            <a:grpSpLocks/>
          </p:cNvGrpSpPr>
          <p:nvPr/>
        </p:nvGrpSpPr>
        <p:grpSpPr bwMode="auto">
          <a:xfrm>
            <a:off x="135661" y="4922763"/>
            <a:ext cx="8937425" cy="1848783"/>
            <a:chOff x="912" y="2016"/>
            <a:chExt cx="3991" cy="1097"/>
          </a:xfrm>
        </p:grpSpPr>
        <p:sp>
          <p:nvSpPr>
            <p:cNvPr id="47" name="AutoShape 19"/>
            <p:cNvSpPr>
              <a:spLocks noChangeArrowheads="1"/>
            </p:cNvSpPr>
            <p:nvPr/>
          </p:nvSpPr>
          <p:spPr bwMode="gray">
            <a:xfrm>
              <a:off x="912" y="2016"/>
              <a:ext cx="3984" cy="1097"/>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sz="1900">
                <a:latin typeface="+mj-lt"/>
              </a:endParaRPr>
            </a:p>
          </p:txBody>
        </p:sp>
        <p:grpSp>
          <p:nvGrpSpPr>
            <p:cNvPr id="48" name="Group 20"/>
            <p:cNvGrpSpPr>
              <a:grpSpLocks/>
            </p:cNvGrpSpPr>
            <p:nvPr/>
          </p:nvGrpSpPr>
          <p:grpSpPr bwMode="auto">
            <a:xfrm>
              <a:off x="1008" y="2246"/>
              <a:ext cx="771" cy="746"/>
              <a:chOff x="1008" y="2246"/>
              <a:chExt cx="771" cy="746"/>
            </a:xfrm>
          </p:grpSpPr>
          <p:sp>
            <p:nvSpPr>
              <p:cNvPr id="50" name="AutoShape 21"/>
              <p:cNvSpPr>
                <a:spLocks noChangeArrowheads="1"/>
              </p:cNvSpPr>
              <p:nvPr/>
            </p:nvSpPr>
            <p:spPr bwMode="gray">
              <a:xfrm>
                <a:off x="1008" y="2246"/>
                <a:ext cx="768" cy="746"/>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900">
                  <a:latin typeface="+mj-lt"/>
                </a:endParaRPr>
              </a:p>
            </p:txBody>
          </p:sp>
          <p:sp>
            <p:nvSpPr>
              <p:cNvPr id="51" name="Freeform 22"/>
              <p:cNvSpPr>
                <a:spLocks/>
              </p:cNvSpPr>
              <p:nvPr/>
            </p:nvSpPr>
            <p:spPr bwMode="gray">
              <a:xfrm>
                <a:off x="1025" y="2275"/>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a:defRPr/>
                </a:pPr>
                <a:endParaRPr lang="en-US" sz="1900">
                  <a:latin typeface="+mj-lt"/>
                </a:endParaRPr>
              </a:p>
            </p:txBody>
          </p:sp>
          <p:sp>
            <p:nvSpPr>
              <p:cNvPr id="52" name="Text Box 23"/>
              <p:cNvSpPr txBox="1">
                <a:spLocks noChangeArrowheads="1"/>
              </p:cNvSpPr>
              <p:nvPr/>
            </p:nvSpPr>
            <p:spPr bwMode="gray">
              <a:xfrm>
                <a:off x="1057" y="2448"/>
                <a:ext cx="722" cy="3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defRPr/>
                </a:pPr>
                <a:r>
                  <a:rPr lang="en-US" sz="1600" b="1">
                    <a:solidFill>
                      <a:schemeClr val="bg1"/>
                    </a:solidFill>
                  </a:rPr>
                  <a:t>Hoạt động tuyên truyền </a:t>
                </a:r>
                <a:endParaRPr lang="en-US" altLang="en-US" sz="1500">
                  <a:solidFill>
                    <a:schemeClr val="bg1"/>
                  </a:solidFill>
                  <a:effectLst>
                    <a:outerShdw blurRad="38100" dist="38100" dir="2700000" algn="tl">
                      <a:srgbClr val="C0C0C0"/>
                    </a:outerShdw>
                  </a:effectLst>
                  <a:latin typeface="+mj-lt"/>
                </a:endParaRPr>
              </a:p>
            </p:txBody>
          </p:sp>
        </p:grpSp>
        <p:sp>
          <p:nvSpPr>
            <p:cNvPr id="49" name="Text Box 24"/>
            <p:cNvSpPr txBox="1">
              <a:spLocks noChangeArrowheads="1"/>
            </p:cNvSpPr>
            <p:nvPr/>
          </p:nvSpPr>
          <p:spPr bwMode="gray">
            <a:xfrm>
              <a:off x="1822" y="2036"/>
              <a:ext cx="3081" cy="10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r>
                <a:rPr lang="en-US" sz="1600" smtClean="0"/>
                <a:t>     a</a:t>
              </a:r>
              <a:r>
                <a:rPr lang="en-US" sz="1600"/>
                <a:t>) Hoạt động tuyên truyền cần tập trung làm rõ mục đích, ý nghĩa, yêu cầu, nội dung chính và kế hoạch thực hiện Điều tra hội nhập quốc tế về KH&amp;CN năm 2016 đến các cấp, các ngành và cộng đồng khoa học. </a:t>
              </a:r>
            </a:p>
            <a:p>
              <a:pPr algn="just"/>
              <a:r>
                <a:rPr lang="en-US" sz="1600" smtClean="0"/>
                <a:t>     b</a:t>
              </a:r>
              <a:r>
                <a:rPr lang="en-US" sz="1600"/>
                <a:t>) Cục Thông tin KH&amp;CN quốc gia chuẩn bị điều kiện vật chất cần thiết (làm website về các nội dung cơ bản cuộc Điều tra, trong đó có mục hỏi/đáp về phạm vi, đối tượng, nội dung, thời gian thực hiện thu thập thông tin, cách trả lời phiếu điều tra) phục vụ hoạt động điều tra.</a:t>
              </a:r>
            </a:p>
          </p:txBody>
        </p:sp>
      </p:grpSp>
    </p:spTree>
    <p:extLst>
      <p:ext uri="{BB962C8B-B14F-4D97-AF65-F5344CB8AC3E}">
        <p14:creationId xmlns:p14="http://schemas.microsoft.com/office/powerpoint/2010/main" xmlns="" val="41958741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p:cNvSpPr txBox="1">
            <a:spLocks noChangeArrowheads="1"/>
          </p:cNvSpPr>
          <p:nvPr/>
        </p:nvSpPr>
        <p:spPr>
          <a:xfrm>
            <a:off x="762000" y="134407"/>
            <a:ext cx="8534400" cy="563562"/>
          </a:xfrm>
          <a:prstGeom prst="rect">
            <a:avLst/>
          </a:prstGeom>
        </p:spPr>
        <p:txBody>
          <a:bodyPr/>
          <a:lstStyle>
            <a:lvl1pPr algn="ctr" rtl="0" eaLnBrk="1" fontAlgn="base" hangingPunct="1">
              <a:spcBef>
                <a:spcPct val="0"/>
              </a:spcBef>
              <a:spcAft>
                <a:spcPct val="0"/>
              </a:spcAft>
              <a:defRPr sz="32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anose="020B0604030504040204" pitchFamily="34" charset="0"/>
              </a:defRPr>
            </a:lvl2pPr>
            <a:lvl3pPr algn="ctr" rtl="0" eaLnBrk="1" fontAlgn="base" hangingPunct="1">
              <a:spcBef>
                <a:spcPct val="0"/>
              </a:spcBef>
              <a:spcAft>
                <a:spcPct val="0"/>
              </a:spcAft>
              <a:defRPr sz="3200" b="1">
                <a:solidFill>
                  <a:schemeClr val="bg1"/>
                </a:solidFill>
                <a:latin typeface="Verdana" panose="020B0604030504040204" pitchFamily="34" charset="0"/>
              </a:defRPr>
            </a:lvl3pPr>
            <a:lvl4pPr algn="ctr" rtl="0" eaLnBrk="1" fontAlgn="base" hangingPunct="1">
              <a:spcBef>
                <a:spcPct val="0"/>
              </a:spcBef>
              <a:spcAft>
                <a:spcPct val="0"/>
              </a:spcAft>
              <a:defRPr sz="3200" b="1">
                <a:solidFill>
                  <a:schemeClr val="bg1"/>
                </a:solidFill>
                <a:latin typeface="Verdana" panose="020B0604030504040204" pitchFamily="34" charset="0"/>
              </a:defRPr>
            </a:lvl4pPr>
            <a:lvl5pPr algn="ctr" rtl="0" eaLnBrk="1" fontAlgn="base" hangingPunct="1">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a:lstStyle>
          <a:p>
            <a:r>
              <a:rPr lang="en-US" sz="2400">
                <a:solidFill>
                  <a:schemeClr val="lt1"/>
                </a:solidFill>
              </a:rPr>
              <a:t>Kế hoạch tiến hành</a:t>
            </a:r>
            <a:endParaRPr lang="en-US" sz="2400">
              <a:solidFill>
                <a:srgbClr val="002060"/>
              </a:solidFill>
            </a:endParaRPr>
          </a:p>
        </p:txBody>
      </p:sp>
      <p:pic>
        <p:nvPicPr>
          <p:cNvPr id="21" name="Picture 3" descr="logo NASAT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9" name="Group 11"/>
          <p:cNvGrpSpPr>
            <a:grpSpLocks/>
          </p:cNvGrpSpPr>
          <p:nvPr/>
        </p:nvGrpSpPr>
        <p:grpSpPr bwMode="auto">
          <a:xfrm>
            <a:off x="114760" y="811927"/>
            <a:ext cx="9029241" cy="2177044"/>
            <a:chOff x="912" y="996"/>
            <a:chExt cx="4032" cy="1692"/>
          </a:xfrm>
        </p:grpSpPr>
        <p:sp>
          <p:nvSpPr>
            <p:cNvPr id="24" name="AutoShape 12"/>
            <p:cNvSpPr>
              <a:spLocks noChangeArrowheads="1"/>
            </p:cNvSpPr>
            <p:nvPr/>
          </p:nvSpPr>
          <p:spPr bwMode="gray">
            <a:xfrm>
              <a:off x="912" y="1008"/>
              <a:ext cx="3984" cy="1680"/>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sz="1900">
                <a:latin typeface="+mj-lt"/>
              </a:endParaRPr>
            </a:p>
          </p:txBody>
        </p:sp>
        <p:grpSp>
          <p:nvGrpSpPr>
            <p:cNvPr id="25" name="Group 13"/>
            <p:cNvGrpSpPr>
              <a:grpSpLocks/>
            </p:cNvGrpSpPr>
            <p:nvPr/>
          </p:nvGrpSpPr>
          <p:grpSpPr bwMode="auto">
            <a:xfrm>
              <a:off x="999" y="1092"/>
              <a:ext cx="785" cy="747"/>
              <a:chOff x="999" y="1092"/>
              <a:chExt cx="785" cy="747"/>
            </a:xfrm>
          </p:grpSpPr>
          <p:sp>
            <p:nvSpPr>
              <p:cNvPr id="27" name="AutoShape 14"/>
              <p:cNvSpPr>
                <a:spLocks noChangeArrowheads="1"/>
              </p:cNvSpPr>
              <p:nvPr/>
            </p:nvSpPr>
            <p:spPr bwMode="gray">
              <a:xfrm>
                <a:off x="999" y="1092"/>
                <a:ext cx="768" cy="747"/>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900">
                  <a:latin typeface="+mj-lt"/>
                </a:endParaRPr>
              </a:p>
            </p:txBody>
          </p:sp>
          <p:sp>
            <p:nvSpPr>
              <p:cNvPr id="29" name="Freeform 15"/>
              <p:cNvSpPr>
                <a:spLocks/>
              </p:cNvSpPr>
              <p:nvPr/>
            </p:nvSpPr>
            <p:spPr bwMode="gray">
              <a:xfrm>
                <a:off x="1047" y="1140"/>
                <a:ext cx="383" cy="374"/>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a:defRPr/>
                </a:pPr>
                <a:endParaRPr lang="en-US" sz="1900">
                  <a:latin typeface="+mj-lt"/>
                </a:endParaRPr>
              </a:p>
            </p:txBody>
          </p:sp>
          <p:sp>
            <p:nvSpPr>
              <p:cNvPr id="30" name="Text Box 16"/>
              <p:cNvSpPr txBox="1">
                <a:spLocks noChangeArrowheads="1"/>
              </p:cNvSpPr>
              <p:nvPr/>
            </p:nvSpPr>
            <p:spPr bwMode="gray">
              <a:xfrm>
                <a:off x="1017" y="1221"/>
                <a:ext cx="767" cy="4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defRPr/>
                </a:pPr>
                <a:r>
                  <a:rPr lang="en-US" sz="1600" b="1">
                    <a:solidFill>
                      <a:schemeClr val="bg1"/>
                    </a:solidFill>
                  </a:rPr>
                  <a:t>Triển khai thu thập số liệu</a:t>
                </a:r>
                <a:endParaRPr lang="en-US" altLang="en-US" sz="1500">
                  <a:solidFill>
                    <a:schemeClr val="bg1"/>
                  </a:solidFill>
                  <a:effectLst>
                    <a:outerShdw blurRad="38100" dist="38100" dir="2700000" algn="tl">
                      <a:srgbClr val="C0C0C0"/>
                    </a:outerShdw>
                  </a:effectLst>
                  <a:latin typeface="+mj-lt"/>
                </a:endParaRPr>
              </a:p>
            </p:txBody>
          </p:sp>
        </p:grpSp>
        <p:sp>
          <p:nvSpPr>
            <p:cNvPr id="26" name="Text Box 17"/>
            <p:cNvSpPr txBox="1">
              <a:spLocks noChangeArrowheads="1"/>
            </p:cNvSpPr>
            <p:nvPr/>
          </p:nvSpPr>
          <p:spPr bwMode="gray">
            <a:xfrm>
              <a:off x="1814" y="996"/>
              <a:ext cx="3130" cy="16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1600"/>
                <a:t>Thu thập số liệu được bắt đầu vào ngày 01/6/2016. </a:t>
              </a:r>
            </a:p>
            <a:p>
              <a:r>
                <a:rPr lang="en-US" sz="1600"/>
                <a:t>Cần thông báo trước cho các đơn vị được điều tra và các đối tượng điều tra viên cần gặp về ngày, giờ điều tra viên đến điều tra. </a:t>
              </a:r>
            </a:p>
            <a:p>
              <a:r>
                <a:rPr lang="en-US" sz="1600"/>
                <a:t>Trong quá trình thu thập thông tin, nếu chưa rõ, điều tra viên cần hướng dẫn để đơn vị kiểm tra và cung cấp hoặc giải thích để hoàn thiện phiếu điều tra. Điều tra viên chỉ ghi vào phiếu những thông tin trung thực và đã được kiểm tra. Điều tra viên tuyệt đối không được tự ý ghi chép vào phiếu những thông tin giả tạo, sai sự thật dưới mọi hình thức.</a:t>
              </a:r>
              <a:endParaRPr lang="en-US" altLang="en-US" sz="1600">
                <a:solidFill>
                  <a:srgbClr val="000000"/>
                </a:solidFill>
                <a:latin typeface="+mj-lt"/>
              </a:endParaRPr>
            </a:p>
          </p:txBody>
        </p:sp>
      </p:grpSp>
      <p:grpSp>
        <p:nvGrpSpPr>
          <p:cNvPr id="46" name="Group 18"/>
          <p:cNvGrpSpPr>
            <a:grpSpLocks/>
          </p:cNvGrpSpPr>
          <p:nvPr/>
        </p:nvGrpSpPr>
        <p:grpSpPr bwMode="auto">
          <a:xfrm>
            <a:off x="123904" y="3810000"/>
            <a:ext cx="8937425" cy="1848783"/>
            <a:chOff x="912" y="2016"/>
            <a:chExt cx="3991" cy="1097"/>
          </a:xfrm>
        </p:grpSpPr>
        <p:sp>
          <p:nvSpPr>
            <p:cNvPr id="47" name="AutoShape 19"/>
            <p:cNvSpPr>
              <a:spLocks noChangeArrowheads="1"/>
            </p:cNvSpPr>
            <p:nvPr/>
          </p:nvSpPr>
          <p:spPr bwMode="gray">
            <a:xfrm>
              <a:off x="912" y="2016"/>
              <a:ext cx="3984" cy="1097"/>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sz="1900">
                <a:latin typeface="+mj-lt"/>
              </a:endParaRPr>
            </a:p>
          </p:txBody>
        </p:sp>
        <p:grpSp>
          <p:nvGrpSpPr>
            <p:cNvPr id="48" name="Group 20"/>
            <p:cNvGrpSpPr>
              <a:grpSpLocks/>
            </p:cNvGrpSpPr>
            <p:nvPr/>
          </p:nvGrpSpPr>
          <p:grpSpPr bwMode="auto">
            <a:xfrm>
              <a:off x="1008" y="2246"/>
              <a:ext cx="768" cy="746"/>
              <a:chOff x="1008" y="2246"/>
              <a:chExt cx="768" cy="746"/>
            </a:xfrm>
          </p:grpSpPr>
          <p:sp>
            <p:nvSpPr>
              <p:cNvPr id="50" name="AutoShape 21"/>
              <p:cNvSpPr>
                <a:spLocks noChangeArrowheads="1"/>
              </p:cNvSpPr>
              <p:nvPr/>
            </p:nvSpPr>
            <p:spPr bwMode="gray">
              <a:xfrm>
                <a:off x="1008" y="2246"/>
                <a:ext cx="768" cy="746"/>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900">
                  <a:latin typeface="+mj-lt"/>
                </a:endParaRPr>
              </a:p>
            </p:txBody>
          </p:sp>
          <p:sp>
            <p:nvSpPr>
              <p:cNvPr id="51" name="Freeform 22"/>
              <p:cNvSpPr>
                <a:spLocks/>
              </p:cNvSpPr>
              <p:nvPr/>
            </p:nvSpPr>
            <p:spPr bwMode="gray">
              <a:xfrm>
                <a:off x="1025" y="2275"/>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a:defRPr/>
                </a:pPr>
                <a:endParaRPr lang="en-US" sz="1900">
                  <a:latin typeface="+mj-lt"/>
                </a:endParaRPr>
              </a:p>
            </p:txBody>
          </p:sp>
          <p:sp>
            <p:nvSpPr>
              <p:cNvPr id="52" name="Text Box 23"/>
              <p:cNvSpPr txBox="1">
                <a:spLocks noChangeArrowheads="1"/>
              </p:cNvSpPr>
              <p:nvPr/>
            </p:nvSpPr>
            <p:spPr bwMode="gray">
              <a:xfrm>
                <a:off x="1025" y="2283"/>
                <a:ext cx="722" cy="6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defRPr/>
                </a:pPr>
                <a:r>
                  <a:rPr lang="en-US" sz="1600" b="1">
                    <a:solidFill>
                      <a:schemeClr val="bg1"/>
                    </a:solidFill>
                  </a:rPr>
                  <a:t>Xử lý tổng hợp và công bố kết quả điều tra</a:t>
                </a:r>
                <a:endParaRPr lang="en-US" altLang="en-US" sz="1500">
                  <a:solidFill>
                    <a:schemeClr val="bg1"/>
                  </a:solidFill>
                  <a:effectLst>
                    <a:outerShdw blurRad="38100" dist="38100" dir="2700000" algn="tl">
                      <a:srgbClr val="C0C0C0"/>
                    </a:outerShdw>
                  </a:effectLst>
                  <a:latin typeface="+mj-lt"/>
                </a:endParaRPr>
              </a:p>
            </p:txBody>
          </p:sp>
        </p:grpSp>
        <p:sp>
          <p:nvSpPr>
            <p:cNvPr id="49" name="Text Box 24"/>
            <p:cNvSpPr txBox="1">
              <a:spLocks noChangeArrowheads="1"/>
            </p:cNvSpPr>
            <p:nvPr/>
          </p:nvSpPr>
          <p:spPr bwMode="gray">
            <a:xfrm>
              <a:off x="1822" y="2036"/>
              <a:ext cx="3081" cy="10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1600"/>
                <a:t>Cục Thông tin KH&amp;CN quốc gia được giao nhiệm vụ tổ chức, chỉ đạo và triển khai công tác xử lý toàn bộ số liệu điều tra hội nhập quốc tế về KH&amp;CN. Dữ liệu sẽ được xử lý và tổng hợp theo các biểu đầu ra bằng phần mềm.</a:t>
              </a:r>
            </a:p>
            <a:p>
              <a:r>
                <a:rPr lang="en-US" sz="1600"/>
                <a:t>Mọi thông tin về kết quả Điều tra do Bộ KH&amp;CN công bố theo qui định của pháp luật.</a:t>
              </a:r>
            </a:p>
            <a:p>
              <a:r>
                <a:rPr lang="en-US" sz="1600"/>
                <a:t>Kết quả chính thức công bố vào năm 2017</a:t>
              </a:r>
            </a:p>
          </p:txBody>
        </p:sp>
      </p:grpSp>
    </p:spTree>
    <p:extLst>
      <p:ext uri="{BB962C8B-B14F-4D97-AF65-F5344CB8AC3E}">
        <p14:creationId xmlns:p14="http://schemas.microsoft.com/office/powerpoint/2010/main" xmlns="" val="127632672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p:cNvSpPr txBox="1">
            <a:spLocks noChangeArrowheads="1"/>
          </p:cNvSpPr>
          <p:nvPr/>
        </p:nvSpPr>
        <p:spPr>
          <a:xfrm>
            <a:off x="762000" y="134407"/>
            <a:ext cx="8534400" cy="563562"/>
          </a:xfrm>
          <a:prstGeom prst="rect">
            <a:avLst/>
          </a:prstGeom>
        </p:spPr>
        <p:txBody>
          <a:bodyPr/>
          <a:lstStyle>
            <a:lvl1pPr algn="ctr" rtl="0" eaLnBrk="1" fontAlgn="base" hangingPunct="1">
              <a:spcBef>
                <a:spcPct val="0"/>
              </a:spcBef>
              <a:spcAft>
                <a:spcPct val="0"/>
              </a:spcAft>
              <a:defRPr sz="32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anose="020B0604030504040204" pitchFamily="34" charset="0"/>
              </a:defRPr>
            </a:lvl2pPr>
            <a:lvl3pPr algn="ctr" rtl="0" eaLnBrk="1" fontAlgn="base" hangingPunct="1">
              <a:spcBef>
                <a:spcPct val="0"/>
              </a:spcBef>
              <a:spcAft>
                <a:spcPct val="0"/>
              </a:spcAft>
              <a:defRPr sz="3200" b="1">
                <a:solidFill>
                  <a:schemeClr val="bg1"/>
                </a:solidFill>
                <a:latin typeface="Verdana" panose="020B0604030504040204" pitchFamily="34" charset="0"/>
              </a:defRPr>
            </a:lvl3pPr>
            <a:lvl4pPr algn="ctr" rtl="0" eaLnBrk="1" fontAlgn="base" hangingPunct="1">
              <a:spcBef>
                <a:spcPct val="0"/>
              </a:spcBef>
              <a:spcAft>
                <a:spcPct val="0"/>
              </a:spcAft>
              <a:defRPr sz="3200" b="1">
                <a:solidFill>
                  <a:schemeClr val="bg1"/>
                </a:solidFill>
                <a:latin typeface="Verdana" panose="020B0604030504040204" pitchFamily="34" charset="0"/>
              </a:defRPr>
            </a:lvl4pPr>
            <a:lvl5pPr algn="ctr" rtl="0" eaLnBrk="1" fontAlgn="base" hangingPunct="1">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a:lstStyle>
          <a:p>
            <a:r>
              <a:rPr lang="en-US" sz="2400" smtClean="0">
                <a:solidFill>
                  <a:schemeClr val="lt1"/>
                </a:solidFill>
              </a:rPr>
              <a:t>Tổ chức chỉ đạo thực hiện</a:t>
            </a:r>
            <a:endParaRPr lang="en-US" sz="2400">
              <a:solidFill>
                <a:srgbClr val="002060"/>
              </a:solidFill>
            </a:endParaRPr>
          </a:p>
        </p:txBody>
      </p:sp>
      <p:pic>
        <p:nvPicPr>
          <p:cNvPr id="21" name="Picture 3" descr="logo NASAT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51732" y="6525534"/>
            <a:ext cx="492267" cy="314178"/>
          </a:xfrm>
          <a:prstGeom prst="rect">
            <a:avLst/>
          </a:prstGeom>
        </p:spPr>
      </p:pic>
      <p:sp>
        <p:nvSpPr>
          <p:cNvPr id="14" name="Right Arrow 13"/>
          <p:cNvSpPr/>
          <p:nvPr/>
        </p:nvSpPr>
        <p:spPr>
          <a:xfrm rot="5400000">
            <a:off x="3822882" y="1588492"/>
            <a:ext cx="853005" cy="4192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Alternate Process 15"/>
          <p:cNvSpPr/>
          <p:nvPr/>
        </p:nvSpPr>
        <p:spPr>
          <a:xfrm>
            <a:off x="355740" y="2563426"/>
            <a:ext cx="8206512" cy="2694374"/>
          </a:xfrm>
          <a:prstGeom prst="flowChartAlternate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1600"/>
              <a:t>Cục Thông tin KH&amp;CN quốc gia chủ trì và phối hợp với các đơn vị liên quan tổ chức thực hiện thực hiện Điều tra hội nhập quốc tế về KH&amp;CN năm 2016 theo đúng kế hoạch, nội dung và phương án quy định. Địa chỉ liên lạc:</a:t>
            </a:r>
          </a:p>
          <a:p>
            <a:pPr algn="ctr"/>
            <a:r>
              <a:rPr lang="en-US" sz="1600" i="1"/>
              <a:t>Cục Thông tin KH&amp;CN quốc gia</a:t>
            </a:r>
            <a:endParaRPr lang="en-US" sz="1600"/>
          </a:p>
          <a:p>
            <a:pPr algn="ctr"/>
            <a:r>
              <a:rPr lang="en-US" sz="1600" i="1"/>
              <a:t>24 Lý Thường Kiệt, Hoàn Kiếm, Hà Nội</a:t>
            </a:r>
            <a:endParaRPr lang="en-US" sz="1600"/>
          </a:p>
          <a:p>
            <a:pPr algn="ctr"/>
            <a:r>
              <a:rPr lang="en-US" sz="1600" i="1"/>
              <a:t>Điện thoại: 04-38256143, Fax: 04-39349127, </a:t>
            </a:r>
            <a:endParaRPr lang="en-US" sz="1600"/>
          </a:p>
          <a:p>
            <a:pPr algn="ctr"/>
            <a:r>
              <a:rPr lang="en-US" sz="1600" i="1"/>
              <a:t>Email: vtthuy@vista.gov.v</a:t>
            </a:r>
            <a:endParaRPr lang="en-US" sz="1600">
              <a:solidFill>
                <a:schemeClr val="bg1"/>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xmlns="" val="1729203272"/>
              </p:ext>
            </p:extLst>
          </p:nvPr>
        </p:nvGraphicFramePr>
        <p:xfrm>
          <a:off x="1654665" y="859274"/>
          <a:ext cx="5608662" cy="372969"/>
        </p:xfrm>
        <a:graphic>
          <a:graphicData uri="http://schemas.openxmlformats.org/drawingml/2006/table">
            <a:tbl>
              <a:tblPr firstRow="1" bandRow="1">
                <a:tableStyleId>{5C22544A-7EE6-4342-B048-85BDC9FD1C3A}</a:tableStyleId>
              </a:tblPr>
              <a:tblGrid>
                <a:gridCol w="5608662">
                  <a:extLst>
                    <a:ext uri="{9D8B030D-6E8A-4147-A177-3AD203B41FA5}"/>
                  </a:extLst>
                </a:gridCol>
              </a:tblGrid>
              <a:tr h="372969">
                <a:tc>
                  <a:txBody>
                    <a:bodyPr/>
                    <a:lstStyle/>
                    <a:p>
                      <a:pPr algn="just"/>
                      <a:r>
                        <a:rPr lang="en-US" sz="1800" b="1" i="0" kern="1200" smtClean="0">
                          <a:solidFill>
                            <a:schemeClr val="lt1"/>
                          </a:solidFill>
                          <a:effectLst/>
                          <a:latin typeface="+mn-lt"/>
                          <a:ea typeface="+mn-ea"/>
                          <a:cs typeface="+mn-cs"/>
                        </a:rPr>
                        <a:t>Công tác tổ chức chỉ đạo và thực hiện</a:t>
                      </a:r>
                      <a:endParaRPr lang="en-US" sz="2500" b="1" i="0" kern="1200" smtClean="0">
                        <a:solidFill>
                          <a:srgbClr val="002060"/>
                        </a:solidFill>
                        <a:effectLst/>
                        <a:latin typeface="+mn-lt"/>
                        <a:ea typeface="+mn-ea"/>
                        <a:cs typeface="+mn-cs"/>
                      </a:endParaRPr>
                    </a:p>
                  </a:txBody>
                  <a:tcPr marL="91447" marR="91447" marT="45728" marB="45728">
                    <a:cell3D prstMaterial="dkEdge">
                      <a:bevel/>
                      <a:lightRig rig="flood" dir="t"/>
                    </a:cell3D>
                    <a:solidFill>
                      <a:schemeClr val="tx2">
                        <a:lumMod val="20000"/>
                        <a:lumOff val="80000"/>
                      </a:schemeClr>
                    </a:solidFill>
                  </a:tcPr>
                </a:tc>
                <a:extLst>
                  <a:ext uri="{0D108BD9-81ED-4DB2-BD59-A6C34878D82A}"/>
                </a:extLst>
              </a:tr>
            </a:tbl>
          </a:graphicData>
        </a:graphic>
      </p:graphicFrame>
    </p:spTree>
    <p:extLst>
      <p:ext uri="{BB962C8B-B14F-4D97-AF65-F5344CB8AC3E}">
        <p14:creationId xmlns:p14="http://schemas.microsoft.com/office/powerpoint/2010/main" xmlns="" val="357141715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en-US" smtClean="0"/>
              <a:t>Giới thiệu chung</a:t>
            </a:r>
            <a:endParaRPr lang="en-US" altLang="en-US">
              <a:solidFill>
                <a:schemeClr val="accent1"/>
              </a:solidFill>
            </a:endParaRPr>
          </a:p>
        </p:txBody>
      </p:sp>
      <p:pic>
        <p:nvPicPr>
          <p:cNvPr id="30" name="Picture 3" descr="logo NASAT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3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11568" y="6019800"/>
            <a:ext cx="1332432" cy="850393"/>
          </a:xfrm>
          <a:prstGeom prst="rect">
            <a:avLst/>
          </a:prstGeom>
        </p:spPr>
      </p:pic>
      <p:grpSp>
        <p:nvGrpSpPr>
          <p:cNvPr id="20" name="Group 83"/>
          <p:cNvGrpSpPr>
            <a:grpSpLocks/>
          </p:cNvGrpSpPr>
          <p:nvPr/>
        </p:nvGrpSpPr>
        <p:grpSpPr bwMode="auto">
          <a:xfrm>
            <a:off x="228604" y="1012825"/>
            <a:ext cx="4295785" cy="479425"/>
            <a:chOff x="1351" y="1268"/>
            <a:chExt cx="2706" cy="302"/>
          </a:xfrm>
        </p:grpSpPr>
        <p:sp>
          <p:nvSpPr>
            <p:cNvPr id="21" name="Rectangle 64"/>
            <p:cNvSpPr>
              <a:spLocks noChangeArrowheads="1"/>
            </p:cNvSpPr>
            <p:nvPr/>
          </p:nvSpPr>
          <p:spPr bwMode="gray">
            <a:xfrm rot="3419336">
              <a:off x="1364" y="1255"/>
              <a:ext cx="302" cy="328"/>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pPr>
                <a:defRPr/>
              </a:pPr>
              <a:endParaRPr lang="en-US" sz="2200"/>
            </a:p>
          </p:txBody>
        </p:sp>
        <p:sp>
          <p:nvSpPr>
            <p:cNvPr id="22" name="Text Box 66"/>
            <p:cNvSpPr txBox="1">
              <a:spLocks noChangeArrowheads="1"/>
            </p:cNvSpPr>
            <p:nvPr/>
          </p:nvSpPr>
          <p:spPr bwMode="gray">
            <a:xfrm>
              <a:off x="1853" y="1277"/>
              <a:ext cx="2204" cy="2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en-US" sz="2200" dirty="0" err="1" smtClean="0"/>
                <a:t>Mục</a:t>
              </a:r>
              <a:r>
                <a:rPr lang="en-US" altLang="en-US" sz="2200" dirty="0" smtClean="0"/>
                <a:t> </a:t>
              </a:r>
              <a:r>
                <a:rPr lang="en-US" altLang="en-US" sz="2200" dirty="0" err="1" smtClean="0"/>
                <a:t>đích</a:t>
              </a:r>
              <a:r>
                <a:rPr lang="en-US" altLang="en-US" sz="2200" dirty="0" smtClean="0"/>
                <a:t>, </a:t>
              </a:r>
              <a:r>
                <a:rPr lang="en-US" altLang="en-US" sz="2200" dirty="0" err="1" smtClean="0"/>
                <a:t>yêu</a:t>
              </a:r>
              <a:r>
                <a:rPr lang="en-US" altLang="en-US" sz="2200" dirty="0" smtClean="0"/>
                <a:t> </a:t>
              </a:r>
              <a:r>
                <a:rPr lang="en-US" altLang="en-US" sz="2200" dirty="0" err="1" smtClean="0"/>
                <a:t>cầu</a:t>
              </a:r>
              <a:r>
                <a:rPr lang="en-US" altLang="en-US" sz="2200" dirty="0" smtClean="0"/>
                <a:t> </a:t>
              </a:r>
              <a:r>
                <a:rPr lang="en-US" altLang="en-US" sz="2200" dirty="0" err="1" smtClean="0"/>
                <a:t>điều</a:t>
              </a:r>
              <a:r>
                <a:rPr lang="en-US" altLang="en-US" sz="2200" dirty="0" smtClean="0"/>
                <a:t> </a:t>
              </a:r>
              <a:r>
                <a:rPr lang="en-US" altLang="en-US" sz="2200" dirty="0" err="1" smtClean="0"/>
                <a:t>tra</a:t>
              </a:r>
              <a:endParaRPr lang="en-US" altLang="en-US" sz="2200" dirty="0"/>
            </a:p>
          </p:txBody>
        </p:sp>
        <p:sp>
          <p:nvSpPr>
            <p:cNvPr id="23" name="Text Box 67"/>
            <p:cNvSpPr txBox="1">
              <a:spLocks noChangeArrowheads="1"/>
            </p:cNvSpPr>
            <p:nvPr/>
          </p:nvSpPr>
          <p:spPr bwMode="gray">
            <a:xfrm>
              <a:off x="1417" y="1275"/>
              <a:ext cx="215" cy="2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en-US" sz="2200" b="1">
                  <a:solidFill>
                    <a:schemeClr val="bg1"/>
                  </a:solidFill>
                </a:rPr>
                <a:t>1</a:t>
              </a:r>
            </a:p>
          </p:txBody>
        </p:sp>
      </p:grpSp>
      <p:grpSp>
        <p:nvGrpSpPr>
          <p:cNvPr id="24" name="Group 84"/>
          <p:cNvGrpSpPr>
            <a:grpSpLocks/>
          </p:cNvGrpSpPr>
          <p:nvPr/>
        </p:nvGrpSpPr>
        <p:grpSpPr bwMode="auto">
          <a:xfrm>
            <a:off x="257077" y="1762036"/>
            <a:ext cx="6042025" cy="514350"/>
            <a:chOff x="1351" y="1836"/>
            <a:chExt cx="3806" cy="324"/>
          </a:xfrm>
        </p:grpSpPr>
        <p:sp>
          <p:nvSpPr>
            <p:cNvPr id="25" name="Rectangle 69"/>
            <p:cNvSpPr>
              <a:spLocks noChangeArrowheads="1"/>
            </p:cNvSpPr>
            <p:nvPr/>
          </p:nvSpPr>
          <p:spPr bwMode="gray">
            <a:xfrm rot="3419336">
              <a:off x="1364" y="1845"/>
              <a:ext cx="302" cy="328"/>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pPr>
                <a:defRPr/>
              </a:pPr>
              <a:endParaRPr lang="en-US" sz="2200"/>
            </a:p>
          </p:txBody>
        </p:sp>
        <p:sp>
          <p:nvSpPr>
            <p:cNvPr id="26" name="Text Box 71"/>
            <p:cNvSpPr txBox="1">
              <a:spLocks noChangeArrowheads="1"/>
            </p:cNvSpPr>
            <p:nvPr/>
          </p:nvSpPr>
          <p:spPr bwMode="gray">
            <a:xfrm>
              <a:off x="1859" y="1836"/>
              <a:ext cx="3298"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sz="2400" dirty="0" err="1"/>
                <a:t>Đ</a:t>
              </a:r>
              <a:r>
                <a:rPr lang="en-US" sz="2400" dirty="0" err="1" smtClean="0"/>
                <a:t>ối</a:t>
              </a:r>
              <a:r>
                <a:rPr lang="en-US" sz="2400" dirty="0" smtClean="0"/>
                <a:t> </a:t>
              </a:r>
              <a:r>
                <a:rPr lang="en-US" sz="2400" dirty="0" err="1" smtClean="0"/>
                <a:t>tượng</a:t>
              </a:r>
              <a:r>
                <a:rPr lang="en-US" sz="2400" dirty="0" smtClean="0"/>
                <a:t>, </a:t>
              </a:r>
              <a:r>
                <a:rPr lang="en-US" sz="2400" dirty="0" err="1" smtClean="0"/>
                <a:t>đơn</a:t>
              </a:r>
              <a:r>
                <a:rPr lang="en-US" sz="2400" dirty="0" smtClean="0"/>
                <a:t> </a:t>
              </a:r>
              <a:r>
                <a:rPr lang="en-US" sz="2400" dirty="0" err="1" smtClean="0"/>
                <a:t>vị</a:t>
              </a:r>
              <a:r>
                <a:rPr lang="en-US" sz="2400" dirty="0" smtClean="0"/>
                <a:t> </a:t>
              </a:r>
              <a:r>
                <a:rPr lang="en-US" sz="2400" dirty="0" err="1" smtClean="0"/>
                <a:t>và</a:t>
              </a:r>
              <a:r>
                <a:rPr lang="en-US" sz="2400" dirty="0" smtClean="0"/>
                <a:t> </a:t>
              </a:r>
              <a:r>
                <a:rPr lang="en-US" sz="2400" dirty="0" err="1" smtClean="0"/>
                <a:t>phạm</a:t>
              </a:r>
              <a:r>
                <a:rPr lang="en-US" sz="2400" dirty="0" smtClean="0"/>
                <a:t> vi </a:t>
              </a:r>
              <a:r>
                <a:rPr lang="en-US" sz="2400" dirty="0" err="1" smtClean="0"/>
                <a:t>điều</a:t>
              </a:r>
              <a:r>
                <a:rPr lang="en-US" sz="2400" dirty="0" smtClean="0"/>
                <a:t> </a:t>
              </a:r>
              <a:r>
                <a:rPr lang="en-US" sz="2400" dirty="0" err="1" smtClean="0"/>
                <a:t>tra</a:t>
              </a:r>
              <a:endParaRPr lang="en-US" altLang="en-US" sz="2200" dirty="0"/>
            </a:p>
          </p:txBody>
        </p:sp>
        <p:sp>
          <p:nvSpPr>
            <p:cNvPr id="27" name="Text Box 72"/>
            <p:cNvSpPr txBox="1">
              <a:spLocks noChangeArrowheads="1"/>
            </p:cNvSpPr>
            <p:nvPr/>
          </p:nvSpPr>
          <p:spPr bwMode="gray">
            <a:xfrm>
              <a:off x="1417" y="1865"/>
              <a:ext cx="215" cy="2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en-US" sz="2200" b="1">
                  <a:solidFill>
                    <a:schemeClr val="bg1"/>
                  </a:solidFill>
                </a:rPr>
                <a:t>2</a:t>
              </a:r>
            </a:p>
          </p:txBody>
        </p:sp>
      </p:grpSp>
      <p:grpSp>
        <p:nvGrpSpPr>
          <p:cNvPr id="28" name="Group 85"/>
          <p:cNvGrpSpPr>
            <a:grpSpLocks/>
          </p:cNvGrpSpPr>
          <p:nvPr/>
        </p:nvGrpSpPr>
        <p:grpSpPr bwMode="auto">
          <a:xfrm>
            <a:off x="257798" y="2593168"/>
            <a:ext cx="6219825" cy="485775"/>
            <a:chOff x="1351" y="2468"/>
            <a:chExt cx="3918" cy="306"/>
          </a:xfrm>
        </p:grpSpPr>
        <p:sp>
          <p:nvSpPr>
            <p:cNvPr id="29" name="Rectangle 74"/>
            <p:cNvSpPr>
              <a:spLocks noChangeArrowheads="1"/>
            </p:cNvSpPr>
            <p:nvPr/>
          </p:nvSpPr>
          <p:spPr bwMode="gray">
            <a:xfrm rot="3419336">
              <a:off x="1364" y="2455"/>
              <a:ext cx="302" cy="328"/>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pPr>
                <a:defRPr/>
              </a:pPr>
              <a:endParaRPr lang="en-US" sz="2200"/>
            </a:p>
          </p:txBody>
        </p:sp>
        <p:sp>
          <p:nvSpPr>
            <p:cNvPr id="31" name="Text Box 76"/>
            <p:cNvSpPr txBox="1">
              <a:spLocks noChangeArrowheads="1"/>
            </p:cNvSpPr>
            <p:nvPr/>
          </p:nvSpPr>
          <p:spPr bwMode="gray">
            <a:xfrm>
              <a:off x="1859" y="2483"/>
              <a:ext cx="3410"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sz="2400" dirty="0" err="1" smtClean="0"/>
                <a:t>Thời</a:t>
              </a:r>
              <a:r>
                <a:rPr lang="en-US" sz="2400" dirty="0" smtClean="0"/>
                <a:t> </a:t>
              </a:r>
              <a:r>
                <a:rPr lang="en-US" sz="2400" dirty="0" err="1" smtClean="0"/>
                <a:t>điểm</a:t>
              </a:r>
              <a:r>
                <a:rPr lang="en-US" sz="2400" dirty="0" smtClean="0"/>
                <a:t>, </a:t>
              </a:r>
              <a:r>
                <a:rPr lang="en-US" sz="2400" dirty="0" err="1" smtClean="0"/>
                <a:t>thời</a:t>
              </a:r>
              <a:r>
                <a:rPr lang="en-US" sz="2400" dirty="0" smtClean="0"/>
                <a:t> </a:t>
              </a:r>
              <a:r>
                <a:rPr lang="en-US" sz="2400" dirty="0" err="1" smtClean="0"/>
                <a:t>kỳ</a:t>
              </a:r>
              <a:r>
                <a:rPr lang="en-US" sz="2400" dirty="0" smtClean="0"/>
                <a:t> </a:t>
              </a:r>
              <a:r>
                <a:rPr lang="en-US" sz="2400" dirty="0" err="1" smtClean="0"/>
                <a:t>và</a:t>
              </a:r>
              <a:r>
                <a:rPr lang="en-US" sz="2400" dirty="0" smtClean="0"/>
                <a:t> </a:t>
              </a:r>
              <a:r>
                <a:rPr lang="en-US" sz="2400" dirty="0" err="1" smtClean="0"/>
                <a:t>thời</a:t>
              </a:r>
              <a:r>
                <a:rPr lang="en-US" sz="2400" dirty="0" smtClean="0"/>
                <a:t> </a:t>
              </a:r>
              <a:r>
                <a:rPr lang="en-US" sz="2400" dirty="0" err="1" smtClean="0"/>
                <a:t>gian</a:t>
              </a:r>
              <a:r>
                <a:rPr lang="en-US" sz="2400" dirty="0" smtClean="0"/>
                <a:t> </a:t>
              </a:r>
              <a:r>
                <a:rPr lang="en-US" sz="2400" dirty="0" err="1" smtClean="0"/>
                <a:t>điều</a:t>
              </a:r>
              <a:r>
                <a:rPr lang="en-US" sz="2400" dirty="0" smtClean="0"/>
                <a:t> </a:t>
              </a:r>
              <a:r>
                <a:rPr lang="en-US" sz="2400" dirty="0" err="1" smtClean="0"/>
                <a:t>tra</a:t>
              </a:r>
              <a:endParaRPr lang="en-US" altLang="en-US" sz="2200" dirty="0"/>
            </a:p>
          </p:txBody>
        </p:sp>
        <p:sp>
          <p:nvSpPr>
            <p:cNvPr id="33" name="Text Box 77"/>
            <p:cNvSpPr txBox="1">
              <a:spLocks noChangeArrowheads="1"/>
            </p:cNvSpPr>
            <p:nvPr/>
          </p:nvSpPr>
          <p:spPr bwMode="gray">
            <a:xfrm>
              <a:off x="1417" y="2475"/>
              <a:ext cx="215" cy="2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en-US" sz="2200" b="1">
                  <a:solidFill>
                    <a:schemeClr val="bg1"/>
                  </a:solidFill>
                </a:rPr>
                <a:t>3</a:t>
              </a:r>
            </a:p>
          </p:txBody>
        </p:sp>
      </p:grpSp>
      <p:grpSp>
        <p:nvGrpSpPr>
          <p:cNvPr id="34" name="Group 86"/>
          <p:cNvGrpSpPr>
            <a:grpSpLocks/>
          </p:cNvGrpSpPr>
          <p:nvPr/>
        </p:nvGrpSpPr>
        <p:grpSpPr bwMode="auto">
          <a:xfrm>
            <a:off x="264299" y="3376181"/>
            <a:ext cx="5483225" cy="503238"/>
            <a:chOff x="1351" y="3043"/>
            <a:chExt cx="3454" cy="317"/>
          </a:xfrm>
        </p:grpSpPr>
        <p:sp>
          <p:nvSpPr>
            <p:cNvPr id="35" name="Rectangle 79"/>
            <p:cNvSpPr>
              <a:spLocks noChangeArrowheads="1"/>
            </p:cNvSpPr>
            <p:nvPr/>
          </p:nvSpPr>
          <p:spPr bwMode="gray">
            <a:xfrm rot="3419336">
              <a:off x="1364" y="3045"/>
              <a:ext cx="302" cy="328"/>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pPr>
                <a:defRPr/>
              </a:pPr>
              <a:endParaRPr lang="en-US" sz="2200"/>
            </a:p>
          </p:txBody>
        </p:sp>
        <p:sp>
          <p:nvSpPr>
            <p:cNvPr id="36" name="Text Box 81"/>
            <p:cNvSpPr txBox="1">
              <a:spLocks noChangeArrowheads="1"/>
            </p:cNvSpPr>
            <p:nvPr/>
          </p:nvSpPr>
          <p:spPr bwMode="gray">
            <a:xfrm>
              <a:off x="1927" y="3043"/>
              <a:ext cx="2878"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de-DE" sz="2400" dirty="0" smtClean="0"/>
                <a:t>Nội dung điều tra, phiếu điều tra</a:t>
              </a:r>
              <a:endParaRPr lang="en-US" altLang="en-US" sz="2200" dirty="0"/>
            </a:p>
          </p:txBody>
        </p:sp>
        <p:sp>
          <p:nvSpPr>
            <p:cNvPr id="37" name="Text Box 82"/>
            <p:cNvSpPr txBox="1">
              <a:spLocks noChangeArrowheads="1"/>
            </p:cNvSpPr>
            <p:nvPr/>
          </p:nvSpPr>
          <p:spPr bwMode="gray">
            <a:xfrm>
              <a:off x="1417" y="3065"/>
              <a:ext cx="215" cy="2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en-US" sz="2200" b="1" dirty="0">
                  <a:solidFill>
                    <a:schemeClr val="bg1"/>
                  </a:solidFill>
                </a:rPr>
                <a:t>4</a:t>
              </a:r>
            </a:p>
          </p:txBody>
        </p:sp>
      </p:grpSp>
      <p:grpSp>
        <p:nvGrpSpPr>
          <p:cNvPr id="38" name="Group 85"/>
          <p:cNvGrpSpPr>
            <a:grpSpLocks/>
          </p:cNvGrpSpPr>
          <p:nvPr/>
        </p:nvGrpSpPr>
        <p:grpSpPr bwMode="auto">
          <a:xfrm>
            <a:off x="261433" y="4157185"/>
            <a:ext cx="4029077" cy="536575"/>
            <a:chOff x="1351" y="2432"/>
            <a:chExt cx="2538" cy="338"/>
          </a:xfrm>
        </p:grpSpPr>
        <p:sp>
          <p:nvSpPr>
            <p:cNvPr id="39" name="Rectangle 74"/>
            <p:cNvSpPr>
              <a:spLocks noChangeArrowheads="1"/>
            </p:cNvSpPr>
            <p:nvPr/>
          </p:nvSpPr>
          <p:spPr bwMode="gray">
            <a:xfrm rot="3419336">
              <a:off x="1364" y="2455"/>
              <a:ext cx="302" cy="328"/>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pPr>
                <a:defRPr/>
              </a:pPr>
              <a:endParaRPr lang="en-US" sz="2200"/>
            </a:p>
          </p:txBody>
        </p:sp>
        <p:sp>
          <p:nvSpPr>
            <p:cNvPr id="40" name="Text Box 76"/>
            <p:cNvSpPr txBox="1">
              <a:spLocks noChangeArrowheads="1"/>
            </p:cNvSpPr>
            <p:nvPr/>
          </p:nvSpPr>
          <p:spPr bwMode="gray">
            <a:xfrm>
              <a:off x="1875" y="2432"/>
              <a:ext cx="2014"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sz="2400" smtClean="0"/>
                <a:t>Phương pháp điều tra</a:t>
              </a:r>
              <a:endParaRPr lang="en-US" altLang="en-US" sz="2200" dirty="0"/>
            </a:p>
          </p:txBody>
        </p:sp>
        <p:sp>
          <p:nvSpPr>
            <p:cNvPr id="41" name="Text Box 77"/>
            <p:cNvSpPr txBox="1">
              <a:spLocks noChangeArrowheads="1"/>
            </p:cNvSpPr>
            <p:nvPr/>
          </p:nvSpPr>
          <p:spPr bwMode="gray">
            <a:xfrm>
              <a:off x="1416" y="2475"/>
              <a:ext cx="215" cy="2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en-US" sz="2200" b="1">
                  <a:solidFill>
                    <a:schemeClr val="bg1"/>
                  </a:solidFill>
                </a:rPr>
                <a:t>5</a:t>
              </a:r>
            </a:p>
          </p:txBody>
        </p:sp>
      </p:grpSp>
      <p:grpSp>
        <p:nvGrpSpPr>
          <p:cNvPr id="46" name="Group 86"/>
          <p:cNvGrpSpPr>
            <a:grpSpLocks/>
          </p:cNvGrpSpPr>
          <p:nvPr/>
        </p:nvGrpSpPr>
        <p:grpSpPr bwMode="auto">
          <a:xfrm>
            <a:off x="264302" y="4951387"/>
            <a:ext cx="3600454" cy="503238"/>
            <a:chOff x="1351" y="3043"/>
            <a:chExt cx="2268" cy="317"/>
          </a:xfrm>
        </p:grpSpPr>
        <p:sp>
          <p:nvSpPr>
            <p:cNvPr id="47" name="Rectangle 79"/>
            <p:cNvSpPr>
              <a:spLocks noChangeArrowheads="1"/>
            </p:cNvSpPr>
            <p:nvPr/>
          </p:nvSpPr>
          <p:spPr bwMode="gray">
            <a:xfrm rot="3419336">
              <a:off x="1364" y="3045"/>
              <a:ext cx="302" cy="328"/>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pPr>
                <a:defRPr/>
              </a:pPr>
              <a:endParaRPr lang="en-US" sz="2200"/>
            </a:p>
          </p:txBody>
        </p:sp>
        <p:sp>
          <p:nvSpPr>
            <p:cNvPr id="48" name="Text Box 81"/>
            <p:cNvSpPr txBox="1">
              <a:spLocks noChangeArrowheads="1"/>
            </p:cNvSpPr>
            <p:nvPr/>
          </p:nvSpPr>
          <p:spPr bwMode="gray">
            <a:xfrm>
              <a:off x="1927" y="3043"/>
              <a:ext cx="1692"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de-DE" sz="2400" smtClean="0"/>
                <a:t>Tổ chức thực hiện</a:t>
              </a:r>
              <a:endParaRPr lang="en-US" altLang="en-US" sz="2200" dirty="0"/>
            </a:p>
          </p:txBody>
        </p:sp>
        <p:sp>
          <p:nvSpPr>
            <p:cNvPr id="49" name="Text Box 82"/>
            <p:cNvSpPr txBox="1">
              <a:spLocks noChangeArrowheads="1"/>
            </p:cNvSpPr>
            <p:nvPr/>
          </p:nvSpPr>
          <p:spPr bwMode="gray">
            <a:xfrm>
              <a:off x="1416" y="3065"/>
              <a:ext cx="215" cy="2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en-US" sz="2200" b="1" dirty="0" smtClean="0">
                  <a:solidFill>
                    <a:schemeClr val="bg1"/>
                  </a:solidFill>
                </a:rPr>
                <a:t>6</a:t>
              </a:r>
              <a:endParaRPr lang="en-US" altLang="en-US" sz="2200" b="1" dirty="0">
                <a:solidFill>
                  <a:schemeClr val="bg1"/>
                </a:solidFill>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p:cNvSpPr txBox="1">
            <a:spLocks noChangeArrowheads="1"/>
          </p:cNvSpPr>
          <p:nvPr/>
        </p:nvSpPr>
        <p:spPr>
          <a:xfrm>
            <a:off x="762000" y="134407"/>
            <a:ext cx="8534400" cy="563562"/>
          </a:xfrm>
          <a:prstGeom prst="rect">
            <a:avLst/>
          </a:prstGeom>
        </p:spPr>
        <p:txBody>
          <a:bodyPr/>
          <a:lstStyle>
            <a:lvl1pPr algn="ctr" rtl="0" eaLnBrk="1" fontAlgn="base" hangingPunct="1">
              <a:spcBef>
                <a:spcPct val="0"/>
              </a:spcBef>
              <a:spcAft>
                <a:spcPct val="0"/>
              </a:spcAft>
              <a:defRPr sz="32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anose="020B0604030504040204" pitchFamily="34" charset="0"/>
              </a:defRPr>
            </a:lvl2pPr>
            <a:lvl3pPr algn="ctr" rtl="0" eaLnBrk="1" fontAlgn="base" hangingPunct="1">
              <a:spcBef>
                <a:spcPct val="0"/>
              </a:spcBef>
              <a:spcAft>
                <a:spcPct val="0"/>
              </a:spcAft>
              <a:defRPr sz="3200" b="1">
                <a:solidFill>
                  <a:schemeClr val="bg1"/>
                </a:solidFill>
                <a:latin typeface="Verdana" panose="020B0604030504040204" pitchFamily="34" charset="0"/>
              </a:defRPr>
            </a:lvl3pPr>
            <a:lvl4pPr algn="ctr" rtl="0" eaLnBrk="1" fontAlgn="base" hangingPunct="1">
              <a:spcBef>
                <a:spcPct val="0"/>
              </a:spcBef>
              <a:spcAft>
                <a:spcPct val="0"/>
              </a:spcAft>
              <a:defRPr sz="3200" b="1">
                <a:solidFill>
                  <a:schemeClr val="bg1"/>
                </a:solidFill>
                <a:latin typeface="Verdana" panose="020B0604030504040204" pitchFamily="34" charset="0"/>
              </a:defRPr>
            </a:lvl4pPr>
            <a:lvl5pPr algn="ctr" rtl="0" eaLnBrk="1" fontAlgn="base" hangingPunct="1">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a:lstStyle>
          <a:p>
            <a:r>
              <a:rPr lang="en-US" sz="2400" smtClean="0">
                <a:solidFill>
                  <a:schemeClr val="lt1"/>
                </a:solidFill>
              </a:rPr>
              <a:t>Tổ chức chỉ đạo thực hiện</a:t>
            </a:r>
            <a:endParaRPr lang="en-US" sz="2400">
              <a:solidFill>
                <a:srgbClr val="002060"/>
              </a:solidFill>
            </a:endParaRPr>
          </a:p>
        </p:txBody>
      </p:sp>
      <p:pic>
        <p:nvPicPr>
          <p:cNvPr id="21" name="Picture 3" descr="logo NASAT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51732" y="6525534"/>
            <a:ext cx="492267" cy="314178"/>
          </a:xfrm>
          <a:prstGeom prst="rect">
            <a:avLst/>
          </a:prstGeom>
        </p:spPr>
      </p:pic>
      <p:sp>
        <p:nvSpPr>
          <p:cNvPr id="14" name="Right Arrow 13"/>
          <p:cNvSpPr/>
          <p:nvPr/>
        </p:nvSpPr>
        <p:spPr>
          <a:xfrm rot="5400000">
            <a:off x="3902311" y="1223216"/>
            <a:ext cx="304801" cy="4192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Alternate Process 15"/>
          <p:cNvSpPr/>
          <p:nvPr/>
        </p:nvSpPr>
        <p:spPr>
          <a:xfrm>
            <a:off x="355740" y="1676400"/>
            <a:ext cx="8559660" cy="4849134"/>
          </a:xfrm>
          <a:prstGeom prst="flowChartAlternate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a:buFont typeface="Arial" panose="020B0604020202020204" pitchFamily="34" charset="0"/>
              <a:buChar char="•"/>
            </a:pPr>
            <a:r>
              <a:rPr lang="en-US" sz="1400" smtClean="0"/>
              <a:t>Nhằm bảo đảm chất lượng của cuộc Điều tra, Cục Thông tin KH&amp;CN quốc gia có trách nhiệm xây </a:t>
            </a:r>
            <a:r>
              <a:rPr lang="en-US" sz="1400"/>
              <a:t>dựng kế hoạch và tổ chức thực hiện việc giám sát, kiểm tra kết hợp thanh tra thường xuyên hoặc đột xuất trong suốt thời gian từ khâu lập bảng kê, tập huấn đến thu thập, tổng hợp nhanh số liệu điều tra tại các địa bàn. </a:t>
            </a:r>
          </a:p>
          <a:p>
            <a:pPr marL="285750" indent="-285750" algn="just">
              <a:buFont typeface="Arial" panose="020B0604020202020204" pitchFamily="34" charset="0"/>
              <a:buChar char="•"/>
            </a:pPr>
            <a:r>
              <a:rPr lang="en-US" sz="1400"/>
              <a:t>Nội dung giám sát, kiểm tra, thanh tra gồm: Giám sát, kiểm tra, thanh tra việc lập bảng kê các đơn vị điều tra, tham gia các lớp tập huấn, số lượng và chất lượng phiếu, cách hỏi và ghi phiếu của từng điều tra viên, tính logic giữa các cột, dòng, các chỉ tiêu, quan hệ giữa các biểu, kiểm tra số học, đơn vị tính, đánh mã, các thủ tục hành chính, kiểm tra thực địa tại địa bàn,...</a:t>
            </a:r>
          </a:p>
          <a:p>
            <a:pPr marL="285750" indent="-285750" algn="just">
              <a:buFont typeface="Arial" panose="020B0604020202020204" pitchFamily="34" charset="0"/>
              <a:buChar char="•"/>
            </a:pPr>
            <a:r>
              <a:rPr lang="en-US" sz="1400"/>
              <a:t>Hình thức giám sát, kiểm tra, thanh tra: Kiểm tra chéo, cấp trên giám sát, kiểm tra, thanh tra cấp dưới, kiểm tra thường xuyên và kiểm tra đột xuất, kiểm tra trọng điểm, tổng kiểm tra trước khi nghiệm thu. Tổ công tác kiểm tra điển hình việc tổ chức và thực hiện điều tra tại các ngành, địa phương để phát hiện và giải quyết tại chỗ, kịp thời các vấn đề phát sinh trong quá trình điều tra.</a:t>
            </a:r>
          </a:p>
          <a:p>
            <a:pPr marL="285750" indent="-285750" algn="just">
              <a:buFont typeface="Arial" panose="020B0604020202020204" pitchFamily="34" charset="0"/>
              <a:buChar char="•"/>
            </a:pPr>
            <a:r>
              <a:rPr lang="en-US" sz="1400"/>
              <a:t>Nhằm bảo đảm chất lượng của thông tin thu thập tại địa bàn trước khi nghiệm thu, bàn giao, điều tra viên phải đặc biệt lưu ý đến trách nhiệm kiểm tra tất cả các phiếu điều tra cả về nội dung, phương pháp tính, tính logic, kiểm tra số học, các quy định hành chính bắt buộc (chữ ký, dấu). </a:t>
            </a:r>
          </a:p>
          <a:p>
            <a:pPr marL="285750" indent="-285750" algn="just">
              <a:buFont typeface="Arial" panose="020B0604020202020204" pitchFamily="34" charset="0"/>
              <a:buChar char="•"/>
            </a:pPr>
            <a:r>
              <a:rPr lang="en-US" sz="1400"/>
              <a:t>Cục Thông tin KH&amp;CN quốc gia thực hiện phúc tra theo đúng quy trình phúc tra nhằm phát hiện những sai sót trong quá trình thu thập thông tin, đánh giá chất lượng điều tra và công bố độ tin cậy số liệu cho người sử dụng thông tin.</a:t>
            </a:r>
            <a:endParaRPr lang="en-US" sz="1400">
              <a:solidFill>
                <a:schemeClr val="bg1"/>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xmlns="" val="3912242958"/>
              </p:ext>
            </p:extLst>
          </p:nvPr>
        </p:nvGraphicFramePr>
        <p:xfrm>
          <a:off x="1447800" y="816284"/>
          <a:ext cx="5608662" cy="372969"/>
        </p:xfrm>
        <a:graphic>
          <a:graphicData uri="http://schemas.openxmlformats.org/drawingml/2006/table">
            <a:tbl>
              <a:tblPr firstRow="1" bandRow="1">
                <a:tableStyleId>{5C22544A-7EE6-4342-B048-85BDC9FD1C3A}</a:tableStyleId>
              </a:tblPr>
              <a:tblGrid>
                <a:gridCol w="5608662">
                  <a:extLst>
                    <a:ext uri="{9D8B030D-6E8A-4147-A177-3AD203B41FA5}"/>
                  </a:extLst>
                </a:gridCol>
              </a:tblGrid>
              <a:tr h="372969">
                <a:tc>
                  <a:txBody>
                    <a:bodyPr/>
                    <a:lstStyle/>
                    <a:p>
                      <a:pPr algn="ctr"/>
                      <a:r>
                        <a:rPr lang="en-US" sz="1800" b="1" kern="1200" smtClean="0">
                          <a:solidFill>
                            <a:schemeClr val="lt1"/>
                          </a:solidFill>
                          <a:effectLst/>
                          <a:latin typeface="+mn-lt"/>
                          <a:ea typeface="+mn-ea"/>
                          <a:cs typeface="+mn-cs"/>
                        </a:rPr>
                        <a:t>Công tác giám sát, kiểm tra, thanh tra</a:t>
                      </a:r>
                      <a:endParaRPr lang="en-US" sz="2500" b="1" i="0" kern="1200" smtClean="0">
                        <a:solidFill>
                          <a:srgbClr val="002060"/>
                        </a:solidFill>
                        <a:effectLst/>
                        <a:latin typeface="+mn-lt"/>
                        <a:ea typeface="+mn-ea"/>
                        <a:cs typeface="+mn-cs"/>
                      </a:endParaRPr>
                    </a:p>
                  </a:txBody>
                  <a:tcPr marL="91447" marR="91447" marT="45728" marB="45728">
                    <a:cell3D prstMaterial="dkEdge">
                      <a:bevel/>
                      <a:lightRig rig="flood" dir="t"/>
                    </a:cell3D>
                    <a:solidFill>
                      <a:schemeClr val="tx2">
                        <a:lumMod val="20000"/>
                        <a:lumOff val="80000"/>
                      </a:schemeClr>
                    </a:solidFill>
                  </a:tcPr>
                </a:tc>
                <a:extLst>
                  <a:ext uri="{0D108BD9-81ED-4DB2-BD59-A6C34878D82A}"/>
                </a:extLst>
              </a:tr>
            </a:tbl>
          </a:graphicData>
        </a:graphic>
      </p:graphicFrame>
    </p:spTree>
    <p:extLst>
      <p:ext uri="{BB962C8B-B14F-4D97-AF65-F5344CB8AC3E}">
        <p14:creationId xmlns:p14="http://schemas.microsoft.com/office/powerpoint/2010/main" xmlns="" val="5333063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p:cNvSpPr txBox="1">
            <a:spLocks noChangeArrowheads="1"/>
          </p:cNvSpPr>
          <p:nvPr/>
        </p:nvSpPr>
        <p:spPr>
          <a:xfrm>
            <a:off x="762000" y="134407"/>
            <a:ext cx="8534400" cy="563562"/>
          </a:xfrm>
          <a:prstGeom prst="rect">
            <a:avLst/>
          </a:prstGeom>
        </p:spPr>
        <p:txBody>
          <a:bodyPr/>
          <a:lstStyle>
            <a:lvl1pPr algn="ctr" rtl="0" eaLnBrk="1" fontAlgn="base" hangingPunct="1">
              <a:spcBef>
                <a:spcPct val="0"/>
              </a:spcBef>
              <a:spcAft>
                <a:spcPct val="0"/>
              </a:spcAft>
              <a:defRPr sz="32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anose="020B0604030504040204" pitchFamily="34" charset="0"/>
              </a:defRPr>
            </a:lvl2pPr>
            <a:lvl3pPr algn="ctr" rtl="0" eaLnBrk="1" fontAlgn="base" hangingPunct="1">
              <a:spcBef>
                <a:spcPct val="0"/>
              </a:spcBef>
              <a:spcAft>
                <a:spcPct val="0"/>
              </a:spcAft>
              <a:defRPr sz="3200" b="1">
                <a:solidFill>
                  <a:schemeClr val="bg1"/>
                </a:solidFill>
                <a:latin typeface="Verdana" panose="020B0604030504040204" pitchFamily="34" charset="0"/>
              </a:defRPr>
            </a:lvl3pPr>
            <a:lvl4pPr algn="ctr" rtl="0" eaLnBrk="1" fontAlgn="base" hangingPunct="1">
              <a:spcBef>
                <a:spcPct val="0"/>
              </a:spcBef>
              <a:spcAft>
                <a:spcPct val="0"/>
              </a:spcAft>
              <a:defRPr sz="3200" b="1">
                <a:solidFill>
                  <a:schemeClr val="bg1"/>
                </a:solidFill>
                <a:latin typeface="Verdana" panose="020B0604030504040204" pitchFamily="34" charset="0"/>
              </a:defRPr>
            </a:lvl4pPr>
            <a:lvl5pPr algn="ctr" rtl="0" eaLnBrk="1" fontAlgn="base" hangingPunct="1">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a:lstStyle>
          <a:p>
            <a:r>
              <a:rPr lang="en-US" sz="2400" smtClean="0">
                <a:solidFill>
                  <a:schemeClr val="lt1"/>
                </a:solidFill>
              </a:rPr>
              <a:t>Tổ chức chỉ đạo thực hiện</a:t>
            </a:r>
            <a:endParaRPr lang="en-US" sz="2400">
              <a:solidFill>
                <a:srgbClr val="002060"/>
              </a:solidFill>
            </a:endParaRPr>
          </a:p>
        </p:txBody>
      </p:sp>
      <p:pic>
        <p:nvPicPr>
          <p:cNvPr id="21" name="Picture 3" descr="logo NASAT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51732" y="6525534"/>
            <a:ext cx="492267" cy="314178"/>
          </a:xfrm>
          <a:prstGeom prst="rect">
            <a:avLst/>
          </a:prstGeom>
        </p:spPr>
      </p:pic>
      <p:sp>
        <p:nvSpPr>
          <p:cNvPr id="14" name="Right Arrow 13"/>
          <p:cNvSpPr/>
          <p:nvPr/>
        </p:nvSpPr>
        <p:spPr>
          <a:xfrm rot="5400000">
            <a:off x="3577832" y="1500584"/>
            <a:ext cx="929375" cy="4192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Alternate Process 15"/>
          <p:cNvSpPr/>
          <p:nvPr/>
        </p:nvSpPr>
        <p:spPr>
          <a:xfrm>
            <a:off x="381000" y="2286000"/>
            <a:ext cx="8559660" cy="3733800"/>
          </a:xfrm>
          <a:prstGeom prst="flowChartAlternate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a:buFont typeface="Arial" panose="020B0604020202020204" pitchFamily="34" charset="0"/>
              <a:buChar char="•"/>
            </a:pPr>
            <a:r>
              <a:rPr lang="en-US"/>
              <a:t>Nghiệm thu giữa Cục Thông tin KH&amp;CN quốc gia và các địa phương, ngành: Cục Thông tin KH&amp;CN quốc gia trực tiếp nghiệm thu phiếu điều tra của các địa phương, Bộ, ngành. Thời gian nghiệm thu từ ngày 01 đến 31/7/2016, ở mỗi ngành, địa phương từ 1- 2 ngày tùy theo số lượng đơn vị điều tra và chất lượng phiếu điều tra ở địa phương, ngành và cơ sở. </a:t>
            </a:r>
          </a:p>
          <a:p>
            <a:pPr marL="285750" indent="-285750" algn="just">
              <a:buFont typeface="Arial" panose="020B0604020202020204" pitchFamily="34" charset="0"/>
              <a:buChar char="•"/>
            </a:pPr>
            <a:r>
              <a:rPr lang="en-US"/>
              <a:t>Nội dung nghiệm thu bao gồm: số lượng phiếu đã điều tra, chất lượng số liệu và chất lượng phiếu. Các thành phần tham gia nghiệm thu ký vào biên bản nghiệm thu và chịu trách nhiệm về kết quả đã nghiệm thu.</a:t>
            </a:r>
            <a:endParaRPr lang="en-US">
              <a:solidFill>
                <a:schemeClr val="bg1"/>
              </a:solidFill>
            </a:endParaRPr>
          </a:p>
        </p:txBody>
      </p:sp>
      <p:graphicFrame>
        <p:nvGraphicFramePr>
          <p:cNvPr id="18" name="Table 17"/>
          <p:cNvGraphicFramePr>
            <a:graphicFrameLocks noGrp="1"/>
          </p:cNvGraphicFramePr>
          <p:nvPr>
            <p:extLst/>
          </p:nvPr>
        </p:nvGraphicFramePr>
        <p:xfrm>
          <a:off x="1447800" y="816284"/>
          <a:ext cx="5608662" cy="372969"/>
        </p:xfrm>
        <a:graphic>
          <a:graphicData uri="http://schemas.openxmlformats.org/drawingml/2006/table">
            <a:tbl>
              <a:tblPr firstRow="1" bandRow="1">
                <a:tableStyleId>{5C22544A-7EE6-4342-B048-85BDC9FD1C3A}</a:tableStyleId>
              </a:tblPr>
              <a:tblGrid>
                <a:gridCol w="5608662">
                  <a:extLst>
                    <a:ext uri="{9D8B030D-6E8A-4147-A177-3AD203B41FA5}"/>
                  </a:extLst>
                </a:gridCol>
              </a:tblGrid>
              <a:tr h="372969">
                <a:tc>
                  <a:txBody>
                    <a:bodyPr/>
                    <a:lstStyle/>
                    <a:p>
                      <a:pPr algn="ctr"/>
                      <a:r>
                        <a:rPr lang="en-US" sz="1800" b="1" kern="1200" smtClean="0">
                          <a:solidFill>
                            <a:schemeClr val="lt1"/>
                          </a:solidFill>
                          <a:effectLst/>
                          <a:latin typeface="+mn-lt"/>
                          <a:ea typeface="+mn-ea"/>
                          <a:cs typeface="+mn-cs"/>
                        </a:rPr>
                        <a:t>Tổ chức nghiệm thu phiếu ở các cấp</a:t>
                      </a:r>
                      <a:endParaRPr lang="en-US" sz="2500" b="1" i="0" kern="1200" smtClean="0">
                        <a:solidFill>
                          <a:srgbClr val="002060"/>
                        </a:solidFill>
                        <a:effectLst/>
                        <a:latin typeface="+mn-lt"/>
                        <a:ea typeface="+mn-ea"/>
                        <a:cs typeface="+mn-cs"/>
                      </a:endParaRPr>
                    </a:p>
                  </a:txBody>
                  <a:tcPr marL="91447" marR="91447" marT="45728" marB="45728">
                    <a:cell3D prstMaterial="dkEdge">
                      <a:bevel/>
                      <a:lightRig rig="flood" dir="t"/>
                    </a:cell3D>
                    <a:solidFill>
                      <a:schemeClr val="tx2">
                        <a:lumMod val="20000"/>
                        <a:lumOff val="80000"/>
                      </a:schemeClr>
                    </a:solidFill>
                  </a:tcPr>
                </a:tc>
                <a:extLst>
                  <a:ext uri="{0D108BD9-81ED-4DB2-BD59-A6C34878D82A}"/>
                </a:extLst>
              </a:tr>
            </a:tbl>
          </a:graphicData>
        </a:graphic>
      </p:graphicFrame>
    </p:spTree>
    <p:extLst>
      <p:ext uri="{BB962C8B-B14F-4D97-AF65-F5344CB8AC3E}">
        <p14:creationId xmlns:p14="http://schemas.microsoft.com/office/powerpoint/2010/main" xmlns="" val="40868621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logo NASAT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78"/>
          <p:cNvSpPr txBox="1">
            <a:spLocks noChangeArrowheads="1"/>
          </p:cNvSpPr>
          <p:nvPr/>
        </p:nvSpPr>
        <p:spPr bwMode="auto">
          <a:xfrm>
            <a:off x="172003" y="1447800"/>
            <a:ext cx="8785225" cy="2447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UY" altLang="en-US" sz="7200">
                <a:solidFill>
                  <a:srgbClr val="00B050"/>
                </a:solidFill>
                <a:latin typeface="Cambria" panose="02040503050406030204" pitchFamily="18" charset="0"/>
              </a:rPr>
              <a:t>Xin cảm ơn!</a:t>
            </a:r>
            <a:endParaRPr lang="es-ES" altLang="en-US" sz="7200">
              <a:solidFill>
                <a:srgbClr val="00B050"/>
              </a:solidFill>
              <a:latin typeface="Cambria" panose="020405030504060302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3066111011"/>
              </p:ext>
            </p:extLst>
          </p:nvPr>
        </p:nvGraphicFramePr>
        <p:xfrm>
          <a:off x="2286000" y="6541312"/>
          <a:ext cx="3960813" cy="334976"/>
        </p:xfrm>
        <a:graphic>
          <a:graphicData uri="http://schemas.openxmlformats.org/drawingml/2006/table">
            <a:tbl>
              <a:tblPr firstRow="1" bandRow="1">
                <a:tableStyleId>{5C22544A-7EE6-4342-B048-85BDC9FD1C3A}</a:tableStyleId>
              </a:tblPr>
              <a:tblGrid>
                <a:gridCol w="3960813">
                  <a:extLst>
                    <a:ext uri="{9D8B030D-6E8A-4147-A177-3AD203B41FA5}"/>
                  </a:extLst>
                </a:gridCol>
              </a:tblGrid>
              <a:tr h="334976">
                <a:tc>
                  <a:txBody>
                    <a:bodyPr/>
                    <a:lstStyle/>
                    <a:p>
                      <a:pPr algn="ctr"/>
                      <a:r>
                        <a:rPr lang="en-US" sz="1600" b="0" kern="1200" dirty="0" smtClean="0">
                          <a:solidFill>
                            <a:schemeClr val="bg1"/>
                          </a:solidFill>
                          <a:effectLst/>
                          <a:latin typeface="+mn-lt"/>
                          <a:ea typeface="+mn-ea"/>
                          <a:cs typeface="+mn-cs"/>
                        </a:rPr>
                        <a:t>https://www.vista.gov.vn</a:t>
                      </a:r>
                      <a:endParaRPr lang="en-US" sz="1600" b="0" i="0" dirty="0" smtClean="0">
                        <a:solidFill>
                          <a:schemeClr val="bg1"/>
                        </a:solidFill>
                      </a:endParaRPr>
                    </a:p>
                  </a:txBody>
                  <a:tcPr marL="91412" marR="91412" marT="45568" marB="45568"/>
                </a:tc>
                <a:extLst>
                  <a:ext uri="{0D108BD9-81ED-4DB2-BD59-A6C34878D82A}"/>
                </a:extLst>
              </a:tr>
            </a:tbl>
          </a:graphicData>
        </a:graphic>
      </p:graphicFrame>
      <p:sp>
        <p:nvSpPr>
          <p:cNvPr id="9" name="TextBox 3"/>
          <p:cNvSpPr txBox="1">
            <a:spLocks noChangeArrowheads="1"/>
          </p:cNvSpPr>
          <p:nvPr/>
        </p:nvSpPr>
        <p:spPr bwMode="auto">
          <a:xfrm>
            <a:off x="916134" y="152400"/>
            <a:ext cx="82296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ts val="600"/>
              </a:spcBef>
              <a:spcAft>
                <a:spcPts val="600"/>
              </a:spcAft>
              <a:buFontTx/>
              <a:buNone/>
            </a:pPr>
            <a:r>
              <a:rPr lang="en-US" altLang="en-US" sz="2200" b="1">
                <a:solidFill>
                  <a:schemeClr val="bg1"/>
                </a:solidFill>
                <a:latin typeface="Constantia" panose="02030602050306030303" pitchFamily="18" charset="0"/>
              </a:rPr>
              <a:t>CỤC THÔNG TIN KHOA HỌC VÀ CÔNG NGHỆ QUỐC GIA</a:t>
            </a:r>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21039" y="4231406"/>
            <a:ext cx="1144297" cy="1087755"/>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41797" y="4249118"/>
            <a:ext cx="1219874" cy="1097455"/>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778138" y="4102291"/>
            <a:ext cx="2324997" cy="1309074"/>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5277403" y="4231406"/>
            <a:ext cx="1205026" cy="1087755"/>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72003" y="4191000"/>
            <a:ext cx="2327611" cy="1404226"/>
          </a:xfrm>
          <a:prstGeom prst="rect">
            <a:avLst/>
          </a:prstGeom>
        </p:spPr>
      </p:pic>
    </p:spTree>
    <p:extLst>
      <p:ext uri="{BB962C8B-B14F-4D97-AF65-F5344CB8AC3E}">
        <p14:creationId xmlns:p14="http://schemas.microsoft.com/office/powerpoint/2010/main" xmlns="" val="946721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09600" y="152400"/>
            <a:ext cx="8610600" cy="563562"/>
          </a:xfrm>
        </p:spPr>
        <p:txBody>
          <a:bodyPr/>
          <a:lstStyle/>
          <a:p>
            <a:r>
              <a:rPr lang="en-US" sz="2800" smtClean="0"/>
              <a:t>Mục đích điều tra</a:t>
            </a:r>
            <a:endParaRPr lang="en-US" altLang="en-US" sz="2800">
              <a:solidFill>
                <a:schemeClr val="accent1"/>
              </a:solidFill>
            </a:endParaRPr>
          </a:p>
        </p:txBody>
      </p:sp>
      <p:pic>
        <p:nvPicPr>
          <p:cNvPr id="19" name="Picture 3" descr="logo NASAT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 name="Picture 3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11568" y="6019800"/>
            <a:ext cx="1332432" cy="850393"/>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xmlns="" val="1561096509"/>
              </p:ext>
            </p:extLst>
          </p:nvPr>
        </p:nvGraphicFramePr>
        <p:xfrm>
          <a:off x="603504" y="1146198"/>
          <a:ext cx="8083296" cy="4568801"/>
        </p:xfrm>
        <a:graphic>
          <a:graphicData uri="http://schemas.openxmlformats.org/drawingml/2006/table">
            <a:tbl>
              <a:tblPr firstRow="1" bandRow="1">
                <a:tableStyleId>{5C22544A-7EE6-4342-B048-85BDC9FD1C3A}</a:tableStyleId>
              </a:tblPr>
              <a:tblGrid>
                <a:gridCol w="8083296">
                  <a:extLst>
                    <a:ext uri="{9D8B030D-6E8A-4147-A177-3AD203B41FA5}"/>
                  </a:extLst>
                </a:gridCol>
              </a:tblGrid>
              <a:tr h="4568801">
                <a:tc>
                  <a:txBody>
                    <a:bodyPr/>
                    <a:lstStyle/>
                    <a:p>
                      <a:pPr marL="342900" lvl="0" indent="-342900" algn="just">
                        <a:buFont typeface="+mj-lt"/>
                        <a:buAutoNum type="arabicPeriod"/>
                      </a:pPr>
                      <a:r>
                        <a:rPr lang="en-US" sz="2800" b="1" kern="1200" smtClean="0">
                          <a:solidFill>
                            <a:schemeClr val="bg1"/>
                          </a:solidFill>
                          <a:effectLst/>
                          <a:latin typeface="Times New Roman" panose="02020603050405020304" pitchFamily="18" charset="0"/>
                          <a:ea typeface="+mn-ea"/>
                          <a:cs typeface="Times New Roman" panose="02020603050405020304" pitchFamily="18" charset="0"/>
                        </a:rPr>
                        <a:t>Thu nhập thông tin về mức độ hội nhập quốc tế về khoa học và công nghệ;</a:t>
                      </a:r>
                    </a:p>
                    <a:p>
                      <a:pPr marL="342900" lvl="0" indent="-342900" algn="just">
                        <a:buFont typeface="+mj-lt"/>
                        <a:buAutoNum type="arabicPeriod"/>
                      </a:pPr>
                      <a:r>
                        <a:rPr lang="en-US" sz="2800" b="1" kern="1200" smtClean="0">
                          <a:solidFill>
                            <a:schemeClr val="bg1"/>
                          </a:solidFill>
                          <a:effectLst/>
                          <a:latin typeface="Times New Roman" panose="02020603050405020304" pitchFamily="18" charset="0"/>
                          <a:ea typeface="+mn-ea"/>
                          <a:cs typeface="Times New Roman" panose="02020603050405020304" pitchFamily="18" charset="0"/>
                        </a:rPr>
                        <a:t>Xác định năng lực của cộng đồng khoa học và công nghệ Việt Nam tham gia các hoạt động quốc tế;</a:t>
                      </a:r>
                    </a:p>
                    <a:p>
                      <a:pPr marL="342900" lvl="0" indent="-342900" algn="just">
                        <a:buFont typeface="+mj-lt"/>
                        <a:buAutoNum type="arabicPeriod"/>
                      </a:pPr>
                      <a:r>
                        <a:rPr lang="en-US" sz="2800" b="1" kern="1200" smtClean="0">
                          <a:solidFill>
                            <a:schemeClr val="bg1"/>
                          </a:solidFill>
                          <a:effectLst/>
                          <a:latin typeface="Times New Roman" panose="02020603050405020304" pitchFamily="18" charset="0"/>
                          <a:ea typeface="+mn-ea"/>
                          <a:cs typeface="Times New Roman" panose="02020603050405020304" pitchFamily="18" charset="0"/>
                        </a:rPr>
                        <a:t>Xác định mức độ thâm nhập khoa học và công nghệ quốc tế vào Việt Nam;</a:t>
                      </a:r>
                    </a:p>
                    <a:p>
                      <a:pPr marL="342900" lvl="0" indent="-342900" algn="just">
                        <a:buFont typeface="+mj-lt"/>
                        <a:buAutoNum type="arabicPeriod"/>
                      </a:pPr>
                      <a:r>
                        <a:rPr lang="en-US" sz="2800" b="1" kern="1200" smtClean="0">
                          <a:solidFill>
                            <a:schemeClr val="bg1"/>
                          </a:solidFill>
                          <a:effectLst/>
                          <a:latin typeface="Times New Roman" panose="02020603050405020304" pitchFamily="18" charset="0"/>
                          <a:ea typeface="+mn-ea"/>
                          <a:cs typeface="Times New Roman" panose="02020603050405020304" pitchFamily="18" charset="0"/>
                        </a:rPr>
                        <a:t>Thu thập thông tin để phục vụ đánh giá, xây dựng chính sách chiến lược khoa học và công nghệ.</a:t>
                      </a:r>
                      <a:endParaRPr lang="en-US" sz="2800" b="1" kern="1200">
                        <a:solidFill>
                          <a:schemeClr val="bg1"/>
                        </a:solidFill>
                        <a:effectLst/>
                        <a:latin typeface="Times New Roman" panose="02020603050405020304" pitchFamily="18" charset="0"/>
                        <a:ea typeface="+mn-ea"/>
                        <a:cs typeface="Times New Roman" panose="02020603050405020304" pitchFamily="18" charset="0"/>
                      </a:endParaRPr>
                    </a:p>
                  </a:txBody>
                  <a:tcPr marL="91447" marR="91447" marT="45728" marB="45728">
                    <a:solidFill>
                      <a:schemeClr val="accent1"/>
                    </a:solidFill>
                  </a:tcPr>
                </a:tc>
                <a:extLst>
                  <a:ext uri="{0D108BD9-81ED-4DB2-BD59-A6C34878D82A}"/>
                </a:extLst>
              </a:tr>
            </a:tbl>
          </a:graphicData>
        </a:graphic>
      </p:graphicFrame>
    </p:spTree>
    <p:extLst>
      <p:ext uri="{BB962C8B-B14F-4D97-AF65-F5344CB8AC3E}">
        <p14:creationId xmlns:p14="http://schemas.microsoft.com/office/powerpoint/2010/main" xmlns="" val="3021018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09600" y="152400"/>
            <a:ext cx="8610600" cy="563562"/>
          </a:xfrm>
        </p:spPr>
        <p:txBody>
          <a:bodyPr/>
          <a:lstStyle/>
          <a:p>
            <a:r>
              <a:rPr lang="en-US" sz="2800"/>
              <a:t>Đối </a:t>
            </a:r>
            <a:r>
              <a:rPr lang="en-US" sz="2800" smtClean="0"/>
              <a:t>tượng và đơn vị điều tra</a:t>
            </a:r>
            <a:endParaRPr lang="en-US" altLang="en-US" sz="2800" dirty="0"/>
          </a:p>
        </p:txBody>
      </p:sp>
      <p:pic>
        <p:nvPicPr>
          <p:cNvPr id="19" name="Picture 3" descr="logo NASAT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 name="Picture 3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11568" y="6019800"/>
            <a:ext cx="1332432" cy="850393"/>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xmlns="" val="1956415141"/>
              </p:ext>
            </p:extLst>
          </p:nvPr>
        </p:nvGraphicFramePr>
        <p:xfrm>
          <a:off x="152400" y="3124200"/>
          <a:ext cx="2286000" cy="1024296"/>
        </p:xfrm>
        <a:graphic>
          <a:graphicData uri="http://schemas.openxmlformats.org/drawingml/2006/table">
            <a:tbl>
              <a:tblPr firstRow="1" bandRow="1">
                <a:tableStyleId>{5C22544A-7EE6-4342-B048-85BDC9FD1C3A}</a:tableStyleId>
              </a:tblPr>
              <a:tblGrid>
                <a:gridCol w="2286000">
                  <a:extLst>
                    <a:ext uri="{9D8B030D-6E8A-4147-A177-3AD203B41FA5}"/>
                  </a:extLst>
                </a:gridCol>
              </a:tblGrid>
              <a:tr h="1024296">
                <a:tc>
                  <a:txBody>
                    <a:bodyPr/>
                    <a:lstStyle/>
                    <a:p>
                      <a:pPr algn="just"/>
                      <a:r>
                        <a:rPr lang="en-US" sz="1800" b="1" kern="1200" smtClean="0">
                          <a:solidFill>
                            <a:schemeClr val="bg1"/>
                          </a:solidFill>
                          <a:effectLst/>
                          <a:latin typeface="+mn-lt"/>
                          <a:ea typeface="+mn-ea"/>
                          <a:cs typeface="+mn-cs"/>
                        </a:rPr>
                        <a:t>Các tổ chức khoa học và công nghệ</a:t>
                      </a:r>
                    </a:p>
                  </a:txBody>
                  <a:tcPr marL="91447" marR="91447" marT="45728" marB="45728">
                    <a:cell3D prstMaterial="dkEdge">
                      <a:bevel/>
                      <a:lightRig rig="flood" dir="t"/>
                    </a:cell3D>
                    <a:solidFill>
                      <a:schemeClr val="tx2">
                        <a:lumMod val="20000"/>
                        <a:lumOff val="80000"/>
                      </a:schemeClr>
                    </a:solidFill>
                  </a:tcPr>
                </a:tc>
                <a:extLst>
                  <a:ext uri="{0D108BD9-81ED-4DB2-BD59-A6C34878D82A}"/>
                </a:extLst>
              </a:tr>
            </a:tbl>
          </a:graphicData>
        </a:graphic>
      </p:graphicFrame>
      <p:sp>
        <p:nvSpPr>
          <p:cNvPr id="8" name="Flowchart: Alternate Process 7"/>
          <p:cNvSpPr/>
          <p:nvPr/>
        </p:nvSpPr>
        <p:spPr>
          <a:xfrm>
            <a:off x="3297936" y="1136872"/>
            <a:ext cx="5715000" cy="1315434"/>
          </a:xfrm>
          <a:prstGeom prst="flowChartAlternate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1600" b="1">
                <a:solidFill>
                  <a:schemeClr val="bg1"/>
                </a:solidFill>
              </a:rPr>
              <a:t>Tổ chức nghiên cứu và phát triển (viện hàn lâm, viện/trung tâm nghiên cứu và phát triển, phòng thí nghiệm, trạm nghiên cứu, trạm quan trắc, trạm thử nghiệm và cơ sở nghiên cứu và phát triển khác)</a:t>
            </a:r>
            <a:endParaRPr lang="en-US" sz="1600">
              <a:solidFill>
                <a:schemeClr val="bg1"/>
              </a:solidFill>
            </a:endParaRPr>
          </a:p>
        </p:txBody>
      </p:sp>
      <p:sp>
        <p:nvSpPr>
          <p:cNvPr id="9" name="Flowchart: Alternate Process 8"/>
          <p:cNvSpPr/>
          <p:nvPr/>
        </p:nvSpPr>
        <p:spPr>
          <a:xfrm>
            <a:off x="3279648" y="2724794"/>
            <a:ext cx="5711952" cy="1000824"/>
          </a:xfrm>
          <a:prstGeom prst="flowChartAlternate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1600" b="1">
                <a:solidFill>
                  <a:schemeClr val="bg1"/>
                </a:solidFill>
              </a:rPr>
              <a:t>Cơ sở giáo dục đại học bao gồm: đại học, trường đại học, học viện, trường cao đẳng (các viện, trung tâm nghiên cứu thuộc trường được coi như đơn vị trường đại học)</a:t>
            </a:r>
            <a:endParaRPr lang="en-US" sz="1600">
              <a:solidFill>
                <a:schemeClr val="bg1"/>
              </a:solidFill>
            </a:endParaRPr>
          </a:p>
        </p:txBody>
      </p:sp>
      <p:sp>
        <p:nvSpPr>
          <p:cNvPr id="10" name="Flowchart: Alternate Process 9"/>
          <p:cNvSpPr/>
          <p:nvPr/>
        </p:nvSpPr>
        <p:spPr>
          <a:xfrm>
            <a:off x="3279648" y="4270594"/>
            <a:ext cx="5733288" cy="1977806"/>
          </a:xfrm>
          <a:prstGeom prst="flowChartAlternate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1600" b="1">
                <a:solidFill>
                  <a:schemeClr val="bg1"/>
                </a:solidFill>
              </a:rPr>
              <a:t>Tổ chức dịch vụ khoa học và công nghệ (các trung tâm, văn phòng, phòng thử nghiệm,... về: Thông tin, thư viện; bảo tàng KH&amp;CN; dịch thuật, biên tập, xuất bản cho KH&amp;CN; điều tra cơ bản định kỳ, thường xuyên; thống kê, điều tra xã hội; tiêu chuẩn đo lường chất lượng; tư vấn về KH&amp;CN; sở hữu trí tuệ; chuyển giao công nghệ;…</a:t>
            </a:r>
            <a:endParaRPr lang="en-US" sz="1600">
              <a:solidFill>
                <a:schemeClr val="bg1"/>
              </a:solidFill>
            </a:endParaRPr>
          </a:p>
        </p:txBody>
      </p:sp>
      <p:cxnSp>
        <p:nvCxnSpPr>
          <p:cNvPr id="4" name="Straight Arrow Connector 3"/>
          <p:cNvCxnSpPr/>
          <p:nvPr/>
        </p:nvCxnSpPr>
        <p:spPr>
          <a:xfrm flipV="1">
            <a:off x="2362200" y="2286000"/>
            <a:ext cx="685800" cy="56973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flipV="1">
            <a:off x="2478024" y="3581401"/>
            <a:ext cx="762000" cy="5494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a:off x="2362200" y="4362016"/>
            <a:ext cx="786384" cy="49574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 name="Horizontal Scroll 1"/>
          <p:cNvSpPr/>
          <p:nvPr/>
        </p:nvSpPr>
        <p:spPr>
          <a:xfrm>
            <a:off x="228600" y="920760"/>
            <a:ext cx="2286000" cy="127914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a:solidFill>
                  <a:schemeClr val="bg1"/>
                </a:solidFill>
              </a:rPr>
              <a:t>Điều 9 Khoản 1 Luật KH&amp;CN năm 2013</a:t>
            </a:r>
          </a:p>
          <a:p>
            <a:pPr algn="just"/>
            <a:endParaRPr lang="en-US" sz="1400">
              <a:solidFill>
                <a:schemeClr val="bg1"/>
              </a:solidFill>
            </a:endParaRPr>
          </a:p>
        </p:txBody>
      </p:sp>
      <p:cxnSp>
        <p:nvCxnSpPr>
          <p:cNvPr id="5" name="Straight Arrow Connector 4"/>
          <p:cNvCxnSpPr/>
          <p:nvPr/>
        </p:nvCxnSpPr>
        <p:spPr>
          <a:xfrm>
            <a:off x="1277112" y="2165482"/>
            <a:ext cx="0" cy="798333"/>
          </a:xfrm>
          <a:prstGeom prst="straightConnector1">
            <a:avLst/>
          </a:prstGeom>
          <a:ln>
            <a:prstDash val="dash"/>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141628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09600" y="152400"/>
            <a:ext cx="8610600" cy="563562"/>
          </a:xfrm>
        </p:spPr>
        <p:txBody>
          <a:bodyPr/>
          <a:lstStyle/>
          <a:p>
            <a:r>
              <a:rPr lang="en-US" sz="2800"/>
              <a:t>Đối </a:t>
            </a:r>
            <a:r>
              <a:rPr lang="en-US" sz="2800" smtClean="0"/>
              <a:t>tượng và đơn vị điều tra</a:t>
            </a:r>
            <a:endParaRPr lang="en-US" altLang="en-US" sz="2800" dirty="0"/>
          </a:p>
        </p:txBody>
      </p:sp>
      <p:pic>
        <p:nvPicPr>
          <p:cNvPr id="19" name="Picture 3" descr="logo NASAT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 name="Picture 3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11568" y="6019800"/>
            <a:ext cx="1332432" cy="850393"/>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xmlns="" val="201254425"/>
              </p:ext>
            </p:extLst>
          </p:nvPr>
        </p:nvGraphicFramePr>
        <p:xfrm>
          <a:off x="214884" y="2557784"/>
          <a:ext cx="2876550" cy="2090416"/>
        </p:xfrm>
        <a:graphic>
          <a:graphicData uri="http://schemas.openxmlformats.org/drawingml/2006/table">
            <a:tbl>
              <a:tblPr firstRow="1" bandRow="1">
                <a:tableStyleId>{5C22544A-7EE6-4342-B048-85BDC9FD1C3A}</a:tableStyleId>
              </a:tblPr>
              <a:tblGrid>
                <a:gridCol w="2876550">
                  <a:extLst>
                    <a:ext uri="{9D8B030D-6E8A-4147-A177-3AD203B41FA5}"/>
                  </a:extLst>
                </a:gridCol>
              </a:tblGrid>
              <a:tr h="2090416">
                <a:tc>
                  <a:txBody>
                    <a:bodyPr/>
                    <a:lstStyle/>
                    <a:p>
                      <a:pPr algn="just"/>
                      <a:r>
                        <a:rPr lang="en-US" sz="1800" b="1" kern="1200" smtClean="0">
                          <a:solidFill>
                            <a:schemeClr val="lt1"/>
                          </a:solidFill>
                          <a:effectLst/>
                          <a:latin typeface="+mn-lt"/>
                          <a:ea typeface="+mn-ea"/>
                          <a:cs typeface="+mn-cs"/>
                        </a:rPr>
                        <a:t>Các cơ quan hành chính và  đơn vị sự nghiệp công lập khác có hoạt động  nghiên cứu khoa học và phát triển công nghệ</a:t>
                      </a:r>
                      <a:endParaRPr lang="en-US" sz="1800" b="1" kern="1200" smtClean="0">
                        <a:solidFill>
                          <a:srgbClr val="002060"/>
                        </a:solidFill>
                        <a:effectLst/>
                        <a:latin typeface="+mn-lt"/>
                        <a:ea typeface="+mn-ea"/>
                        <a:cs typeface="+mn-cs"/>
                      </a:endParaRPr>
                    </a:p>
                  </a:txBody>
                  <a:tcPr marL="91447" marR="91447" marT="45728" marB="45728">
                    <a:cell3D prstMaterial="dkEdge">
                      <a:bevel/>
                      <a:lightRig rig="flood" dir="t"/>
                    </a:cell3D>
                    <a:solidFill>
                      <a:schemeClr val="tx2">
                        <a:lumMod val="20000"/>
                        <a:lumOff val="80000"/>
                      </a:schemeClr>
                    </a:solidFill>
                  </a:tcPr>
                </a:tc>
                <a:extLst>
                  <a:ext uri="{0D108BD9-81ED-4DB2-BD59-A6C34878D82A}"/>
                </a:extLst>
              </a:tr>
            </a:tbl>
          </a:graphicData>
        </a:graphic>
      </p:graphicFrame>
      <p:sp>
        <p:nvSpPr>
          <p:cNvPr id="8" name="Flowchart: Alternate Process 7"/>
          <p:cNvSpPr/>
          <p:nvPr/>
        </p:nvSpPr>
        <p:spPr>
          <a:xfrm>
            <a:off x="4724400" y="1676400"/>
            <a:ext cx="4288536" cy="775906"/>
          </a:xfrm>
          <a:prstGeom prst="flowChartAlternate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a:t>Tổng cục, </a:t>
            </a:r>
            <a:r>
              <a:rPr lang="en-US" sz="2000" smtClean="0"/>
              <a:t>Cục,…</a:t>
            </a:r>
            <a:endParaRPr lang="en-US" sz="2000">
              <a:solidFill>
                <a:schemeClr val="bg1"/>
              </a:solidFill>
            </a:endParaRPr>
          </a:p>
        </p:txBody>
      </p:sp>
      <p:sp>
        <p:nvSpPr>
          <p:cNvPr id="9" name="Flowchart: Alternate Process 8"/>
          <p:cNvSpPr/>
          <p:nvPr/>
        </p:nvSpPr>
        <p:spPr>
          <a:xfrm>
            <a:off x="4724400" y="2855732"/>
            <a:ext cx="4267200" cy="869885"/>
          </a:xfrm>
          <a:prstGeom prst="flowChartAlternate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a:t>Sở KH&amp;CN</a:t>
            </a:r>
            <a:endParaRPr lang="en-US" sz="2000">
              <a:solidFill>
                <a:schemeClr val="bg1"/>
              </a:solidFill>
            </a:endParaRPr>
          </a:p>
        </p:txBody>
      </p:sp>
      <p:sp>
        <p:nvSpPr>
          <p:cNvPr id="10" name="Flowchart: Alternate Process 9"/>
          <p:cNvSpPr/>
          <p:nvPr/>
        </p:nvSpPr>
        <p:spPr>
          <a:xfrm>
            <a:off x="4724400" y="4283456"/>
            <a:ext cx="4114800" cy="917037"/>
          </a:xfrm>
          <a:prstGeom prst="flowChartAlternate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a:t>B</a:t>
            </a:r>
            <a:r>
              <a:rPr lang="en-US" sz="2000" smtClean="0"/>
              <a:t>ệnh viện,…</a:t>
            </a:r>
            <a:endParaRPr lang="en-US" sz="2000">
              <a:solidFill>
                <a:schemeClr val="bg1"/>
              </a:solidFill>
            </a:endParaRPr>
          </a:p>
        </p:txBody>
      </p:sp>
      <p:cxnSp>
        <p:nvCxnSpPr>
          <p:cNvPr id="4" name="Straight Arrow Connector 3"/>
          <p:cNvCxnSpPr/>
          <p:nvPr/>
        </p:nvCxnSpPr>
        <p:spPr>
          <a:xfrm flipV="1">
            <a:off x="3409950" y="2214842"/>
            <a:ext cx="1009650" cy="43979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a:off x="3371850" y="3527198"/>
            <a:ext cx="104775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a:off x="3425952" y="4521573"/>
            <a:ext cx="874776" cy="44080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44905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09600" y="152400"/>
            <a:ext cx="8610600" cy="563562"/>
          </a:xfrm>
        </p:spPr>
        <p:txBody>
          <a:bodyPr/>
          <a:lstStyle/>
          <a:p>
            <a:r>
              <a:rPr lang="en-US" sz="2800"/>
              <a:t>Đối </a:t>
            </a:r>
            <a:r>
              <a:rPr lang="en-US" sz="2800" smtClean="0"/>
              <a:t>tượng và đơn vị điều tra</a:t>
            </a:r>
            <a:endParaRPr lang="en-US" altLang="en-US" sz="2800" dirty="0"/>
          </a:p>
        </p:txBody>
      </p:sp>
      <p:pic>
        <p:nvPicPr>
          <p:cNvPr id="19" name="Picture 3" descr="logo NASAT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 name="Picture 3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11568" y="6019800"/>
            <a:ext cx="1332432" cy="850393"/>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xmlns="" val="1539562516"/>
              </p:ext>
            </p:extLst>
          </p:nvPr>
        </p:nvGraphicFramePr>
        <p:xfrm>
          <a:off x="1200684" y="1718157"/>
          <a:ext cx="7252716" cy="826605"/>
        </p:xfrm>
        <a:graphic>
          <a:graphicData uri="http://schemas.openxmlformats.org/drawingml/2006/table">
            <a:tbl>
              <a:tblPr firstRow="1" bandRow="1">
                <a:tableStyleId>{5C22544A-7EE6-4342-B048-85BDC9FD1C3A}</a:tableStyleId>
              </a:tblPr>
              <a:tblGrid>
                <a:gridCol w="7252716">
                  <a:extLst>
                    <a:ext uri="{9D8B030D-6E8A-4147-A177-3AD203B41FA5}"/>
                  </a:extLst>
                </a:gridCol>
              </a:tblGrid>
              <a:tr h="826605">
                <a:tc>
                  <a:txBody>
                    <a:bodyPr/>
                    <a:lstStyle/>
                    <a:p>
                      <a:pPr algn="just"/>
                      <a:r>
                        <a:rPr lang="en-US" sz="1800" b="1" kern="1200" smtClean="0">
                          <a:solidFill>
                            <a:schemeClr val="lt1"/>
                          </a:solidFill>
                          <a:effectLst/>
                          <a:latin typeface="+mn-lt"/>
                          <a:ea typeface="+mn-ea"/>
                          <a:cs typeface="+mn-cs"/>
                        </a:rPr>
                        <a:t>Các doanh nghiệp có tiến hành hoạt động nghiên cứu khoa học và phát triển công nghệ</a:t>
                      </a:r>
                      <a:endParaRPr lang="en-US" sz="1800" b="1" kern="1200" smtClean="0">
                        <a:solidFill>
                          <a:srgbClr val="002060"/>
                        </a:solidFill>
                        <a:effectLst/>
                        <a:latin typeface="+mn-lt"/>
                        <a:ea typeface="+mn-ea"/>
                        <a:cs typeface="+mn-cs"/>
                      </a:endParaRPr>
                    </a:p>
                  </a:txBody>
                  <a:tcPr marL="91447" marR="91447" marT="45728" marB="45728">
                    <a:cell3D prstMaterial="dkEdge">
                      <a:bevel/>
                      <a:lightRig rig="flood" dir="t"/>
                    </a:cell3D>
                    <a:solidFill>
                      <a:schemeClr val="tx2">
                        <a:lumMod val="20000"/>
                        <a:lumOff val="80000"/>
                      </a:schemeClr>
                    </a:solidFill>
                  </a:tcPr>
                </a:tc>
                <a:extLst>
                  <a:ext uri="{0D108BD9-81ED-4DB2-BD59-A6C34878D82A}"/>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xmlns="" val="1358024217"/>
              </p:ext>
            </p:extLst>
          </p:nvPr>
        </p:nvGraphicFramePr>
        <p:xfrm>
          <a:off x="1200684" y="3367881"/>
          <a:ext cx="7252716" cy="823119"/>
        </p:xfrm>
        <a:graphic>
          <a:graphicData uri="http://schemas.openxmlformats.org/drawingml/2006/table">
            <a:tbl>
              <a:tblPr firstRow="1" bandRow="1">
                <a:tableStyleId>{5C22544A-7EE6-4342-B048-85BDC9FD1C3A}</a:tableStyleId>
              </a:tblPr>
              <a:tblGrid>
                <a:gridCol w="7252716">
                  <a:extLst>
                    <a:ext uri="{9D8B030D-6E8A-4147-A177-3AD203B41FA5}"/>
                  </a:extLst>
                </a:gridCol>
              </a:tblGrid>
              <a:tr h="823119">
                <a:tc>
                  <a:txBody>
                    <a:bodyPr/>
                    <a:lstStyle/>
                    <a:p>
                      <a:pPr algn="just"/>
                      <a:r>
                        <a:rPr lang="en-US" sz="1800" b="1" kern="1200" smtClean="0">
                          <a:solidFill>
                            <a:schemeClr val="lt1"/>
                          </a:solidFill>
                          <a:effectLst/>
                          <a:latin typeface="+mn-lt"/>
                          <a:ea typeface="+mn-ea"/>
                          <a:cs typeface="+mn-cs"/>
                        </a:rPr>
                        <a:t>Các tổ chức ngoài nhà nước khác có hoạt động nghiên cứu khoa học và phát triển công nghệ</a:t>
                      </a:r>
                      <a:endParaRPr lang="en-US" sz="1800" b="1" kern="1200" smtClean="0">
                        <a:solidFill>
                          <a:srgbClr val="002060"/>
                        </a:solidFill>
                        <a:effectLst/>
                        <a:latin typeface="+mn-lt"/>
                        <a:ea typeface="+mn-ea"/>
                        <a:cs typeface="+mn-cs"/>
                      </a:endParaRPr>
                    </a:p>
                  </a:txBody>
                  <a:tcPr marL="91447" marR="91447" marT="45728" marB="45728">
                    <a:cell3D prstMaterial="dkEdge">
                      <a:bevel/>
                      <a:lightRig rig="flood" dir="t"/>
                    </a:cell3D>
                    <a:solidFill>
                      <a:schemeClr val="tx2">
                        <a:lumMod val="20000"/>
                        <a:lumOff val="80000"/>
                      </a:schemeClr>
                    </a:solidFill>
                  </a:tcPr>
                </a:tc>
                <a:extLst>
                  <a:ext uri="{0D108BD9-81ED-4DB2-BD59-A6C34878D82A}"/>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xmlns="" val="2488805929"/>
              </p:ext>
            </p:extLst>
          </p:nvPr>
        </p:nvGraphicFramePr>
        <p:xfrm>
          <a:off x="1215924" y="5014119"/>
          <a:ext cx="7277100" cy="823119"/>
        </p:xfrm>
        <a:graphic>
          <a:graphicData uri="http://schemas.openxmlformats.org/drawingml/2006/table">
            <a:tbl>
              <a:tblPr firstRow="1" bandRow="1">
                <a:tableStyleId>{5C22544A-7EE6-4342-B048-85BDC9FD1C3A}</a:tableStyleId>
              </a:tblPr>
              <a:tblGrid>
                <a:gridCol w="7277100">
                  <a:extLst>
                    <a:ext uri="{9D8B030D-6E8A-4147-A177-3AD203B41FA5}"/>
                  </a:extLst>
                </a:gridCol>
              </a:tblGrid>
              <a:tr h="823119">
                <a:tc>
                  <a:txBody>
                    <a:bodyPr/>
                    <a:lstStyle/>
                    <a:p>
                      <a:pPr algn="just"/>
                      <a:r>
                        <a:rPr lang="en-US" sz="1800" b="1" kern="1200" smtClean="0">
                          <a:solidFill>
                            <a:schemeClr val="lt1"/>
                          </a:solidFill>
                          <a:effectLst/>
                          <a:latin typeface="+mn-lt"/>
                          <a:ea typeface="+mn-ea"/>
                          <a:cs typeface="+mn-cs"/>
                        </a:rPr>
                        <a:t>Các tổ chức hoạt động trong lĩnh vực an ninh, quốc phòng </a:t>
                      </a:r>
                      <a:r>
                        <a:rPr lang="en-US" sz="1800" b="1" kern="1200" smtClean="0">
                          <a:solidFill>
                            <a:srgbClr val="FF0000"/>
                          </a:solidFill>
                          <a:effectLst/>
                          <a:latin typeface="+mn-lt"/>
                          <a:ea typeface="+mn-ea"/>
                          <a:cs typeface="+mn-cs"/>
                        </a:rPr>
                        <a:t>không thuộc đối tượng của cuộc điều tra này</a:t>
                      </a:r>
                    </a:p>
                  </a:txBody>
                  <a:tcPr marL="91447" marR="91447" marT="45728" marB="45728">
                    <a:lnT w="12700" cap="flat" cmpd="sng" algn="ctr">
                      <a:solidFill>
                        <a:schemeClr val="tx1"/>
                      </a:solidFill>
                      <a:prstDash val="dash"/>
                      <a:round/>
                      <a:headEnd type="none" w="med" len="med"/>
                      <a:tailEnd type="none" w="med" len="med"/>
                    </a:lnT>
                    <a:cell3D prstMaterial="dkEdge">
                      <a:bevel/>
                      <a:lightRig rig="flood" dir="t"/>
                    </a:cell3D>
                    <a:solidFill>
                      <a:schemeClr val="accent2">
                        <a:lumMod val="40000"/>
                        <a:lumOff val="60000"/>
                      </a:schemeClr>
                    </a:solidFill>
                  </a:tcPr>
                </a:tc>
                <a:extLst>
                  <a:ext uri="{0D108BD9-81ED-4DB2-BD59-A6C34878D82A}"/>
                </a:extLst>
              </a:tr>
            </a:tbl>
          </a:graphicData>
        </a:graphic>
      </p:graphicFrame>
      <p:sp>
        <p:nvSpPr>
          <p:cNvPr id="2" name="Right Arrow 1"/>
          <p:cNvSpPr/>
          <p:nvPr/>
        </p:nvSpPr>
        <p:spPr>
          <a:xfrm>
            <a:off x="228600" y="2057400"/>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152400" y="3779440"/>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a:off x="152400" y="5257800"/>
            <a:ext cx="609600" cy="195230"/>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541331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09600" y="152400"/>
            <a:ext cx="8610600" cy="563562"/>
          </a:xfrm>
        </p:spPr>
        <p:txBody>
          <a:bodyPr/>
          <a:lstStyle/>
          <a:p>
            <a:r>
              <a:rPr lang="en-US" altLang="en-US" sz="2800" smtClean="0"/>
              <a:t>Phạm vi điều tra</a:t>
            </a:r>
            <a:endParaRPr lang="en-US" altLang="en-US" sz="2800" dirty="0"/>
          </a:p>
        </p:txBody>
      </p:sp>
      <p:pic>
        <p:nvPicPr>
          <p:cNvPr id="19" name="Picture 3" descr="logo NASAT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 name="Picture 3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11568" y="6019800"/>
            <a:ext cx="1332432" cy="850393"/>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xmlns="" val="1958707722"/>
              </p:ext>
            </p:extLst>
          </p:nvPr>
        </p:nvGraphicFramePr>
        <p:xfrm>
          <a:off x="228600" y="1948698"/>
          <a:ext cx="3371316" cy="567843"/>
        </p:xfrm>
        <a:graphic>
          <a:graphicData uri="http://schemas.openxmlformats.org/drawingml/2006/table">
            <a:tbl>
              <a:tblPr firstRow="1" bandRow="1">
                <a:tableStyleId>{5C22544A-7EE6-4342-B048-85BDC9FD1C3A}</a:tableStyleId>
              </a:tblPr>
              <a:tblGrid>
                <a:gridCol w="3371316">
                  <a:extLst>
                    <a:ext uri="{9D8B030D-6E8A-4147-A177-3AD203B41FA5}"/>
                  </a:extLst>
                </a:gridCol>
              </a:tblGrid>
              <a:tr h="567843">
                <a:tc>
                  <a:txBody>
                    <a:bodyPr/>
                    <a:lstStyle/>
                    <a:p>
                      <a:pPr algn="just"/>
                      <a:r>
                        <a:rPr lang="en-US" sz="2500" b="1" kern="1200" smtClean="0">
                          <a:solidFill>
                            <a:schemeClr val="lt1"/>
                          </a:solidFill>
                          <a:effectLst/>
                          <a:latin typeface="+mn-lt"/>
                          <a:ea typeface="+mn-ea"/>
                          <a:cs typeface="+mn-cs"/>
                        </a:rPr>
                        <a:t>Phạm</a:t>
                      </a:r>
                      <a:r>
                        <a:rPr lang="en-US" sz="2500" b="1" kern="1200" baseline="0" smtClean="0">
                          <a:solidFill>
                            <a:schemeClr val="lt1"/>
                          </a:solidFill>
                          <a:effectLst/>
                          <a:latin typeface="+mn-lt"/>
                          <a:ea typeface="+mn-ea"/>
                          <a:cs typeface="+mn-cs"/>
                        </a:rPr>
                        <a:t> vi lãnh thổ</a:t>
                      </a:r>
                      <a:endParaRPr lang="en-US" sz="2500" b="1" kern="1200" smtClean="0">
                        <a:solidFill>
                          <a:srgbClr val="002060"/>
                        </a:solidFill>
                        <a:effectLst/>
                        <a:latin typeface="+mn-lt"/>
                        <a:ea typeface="+mn-ea"/>
                        <a:cs typeface="+mn-cs"/>
                      </a:endParaRPr>
                    </a:p>
                  </a:txBody>
                  <a:tcPr marL="91447" marR="91447" marT="45728" marB="45728">
                    <a:cell3D prstMaterial="dkEdge">
                      <a:bevel/>
                      <a:lightRig rig="flood" dir="t"/>
                    </a:cell3D>
                    <a:solidFill>
                      <a:schemeClr val="tx2">
                        <a:lumMod val="20000"/>
                        <a:lumOff val="80000"/>
                      </a:schemeClr>
                    </a:solidFill>
                  </a:tcPr>
                </a:tc>
                <a:extLst>
                  <a:ext uri="{0D108BD9-81ED-4DB2-BD59-A6C34878D82A}"/>
                </a:extLst>
              </a:tr>
            </a:tbl>
          </a:graphicData>
        </a:graphic>
      </p:graphicFrame>
      <p:sp>
        <p:nvSpPr>
          <p:cNvPr id="2" name="Right Arrow 1"/>
          <p:cNvSpPr/>
          <p:nvPr/>
        </p:nvSpPr>
        <p:spPr>
          <a:xfrm>
            <a:off x="4124058" y="2075009"/>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4099674" y="4471264"/>
            <a:ext cx="609600" cy="228600"/>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Alternate Process 10"/>
          <p:cNvSpPr/>
          <p:nvPr/>
        </p:nvSpPr>
        <p:spPr>
          <a:xfrm>
            <a:off x="5257800" y="1862078"/>
            <a:ext cx="3768624" cy="654463"/>
          </a:xfrm>
          <a:prstGeom prst="flowChartAlternate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500" smtClean="0"/>
              <a:t>Trên toàn quốc</a:t>
            </a:r>
            <a:endParaRPr lang="en-US" sz="2500">
              <a:solidFill>
                <a:schemeClr val="bg1"/>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xmlns="" val="3853993175"/>
              </p:ext>
            </p:extLst>
          </p:nvPr>
        </p:nvGraphicFramePr>
        <p:xfrm>
          <a:off x="246888" y="4301643"/>
          <a:ext cx="3371316" cy="567843"/>
        </p:xfrm>
        <a:graphic>
          <a:graphicData uri="http://schemas.openxmlformats.org/drawingml/2006/table">
            <a:tbl>
              <a:tblPr firstRow="1" bandRow="1">
                <a:tableStyleId>{5C22544A-7EE6-4342-B048-85BDC9FD1C3A}</a:tableStyleId>
              </a:tblPr>
              <a:tblGrid>
                <a:gridCol w="3371316">
                  <a:extLst>
                    <a:ext uri="{9D8B030D-6E8A-4147-A177-3AD203B41FA5}"/>
                  </a:extLst>
                </a:gridCol>
              </a:tblGrid>
              <a:tr h="567843">
                <a:tc>
                  <a:txBody>
                    <a:bodyPr/>
                    <a:lstStyle/>
                    <a:p>
                      <a:pPr algn="just"/>
                      <a:r>
                        <a:rPr lang="en-US" sz="2500" b="1" kern="1200" smtClean="0">
                          <a:solidFill>
                            <a:schemeClr val="lt1"/>
                          </a:solidFill>
                          <a:effectLst/>
                          <a:latin typeface="+mn-lt"/>
                          <a:ea typeface="+mn-ea"/>
                          <a:cs typeface="+mn-cs"/>
                        </a:rPr>
                        <a:t>Phạm vi lĩnh vực</a:t>
                      </a:r>
                      <a:endParaRPr lang="en-US" sz="2500" b="1" kern="1200" smtClean="0">
                        <a:solidFill>
                          <a:srgbClr val="002060"/>
                        </a:solidFill>
                        <a:effectLst/>
                        <a:latin typeface="+mn-lt"/>
                        <a:ea typeface="+mn-ea"/>
                        <a:cs typeface="+mn-cs"/>
                      </a:endParaRPr>
                    </a:p>
                  </a:txBody>
                  <a:tcPr marL="91447" marR="91447" marT="45728" marB="45728">
                    <a:cell3D prstMaterial="dkEdge">
                      <a:bevel/>
                      <a:lightRig rig="flood" dir="t"/>
                    </a:cell3D>
                    <a:solidFill>
                      <a:schemeClr val="bg1">
                        <a:lumMod val="85000"/>
                      </a:schemeClr>
                    </a:solidFill>
                  </a:tcPr>
                </a:tc>
                <a:extLst>
                  <a:ext uri="{0D108BD9-81ED-4DB2-BD59-A6C34878D82A}"/>
                </a:extLst>
              </a:tr>
            </a:tbl>
          </a:graphicData>
        </a:graphic>
      </p:graphicFrame>
      <p:sp>
        <p:nvSpPr>
          <p:cNvPr id="15" name="Flowchart: Alternate Process 14"/>
          <p:cNvSpPr/>
          <p:nvPr/>
        </p:nvSpPr>
        <p:spPr>
          <a:xfrm>
            <a:off x="5276088" y="3276600"/>
            <a:ext cx="3768624" cy="2176429"/>
          </a:xfrm>
          <a:prstGeom prst="flowChartAlternateProces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500"/>
              <a:t>Năng lực, hoạt động hợp tác và hội nhập quốc tế của các tổ chức hoạt động KH&amp;CN</a:t>
            </a:r>
            <a:endParaRPr lang="en-US" sz="2500">
              <a:solidFill>
                <a:schemeClr val="bg1"/>
              </a:solidFill>
            </a:endParaRPr>
          </a:p>
        </p:txBody>
      </p:sp>
    </p:spTree>
    <p:extLst>
      <p:ext uri="{BB962C8B-B14F-4D97-AF65-F5344CB8AC3E}">
        <p14:creationId xmlns:p14="http://schemas.microsoft.com/office/powerpoint/2010/main" xmlns="" val="27866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09600" y="152400"/>
            <a:ext cx="8610600" cy="563562"/>
          </a:xfrm>
        </p:spPr>
        <p:txBody>
          <a:bodyPr/>
          <a:lstStyle/>
          <a:p>
            <a:r>
              <a:rPr lang="en-US" sz="2800"/>
              <a:t>Thời điểm, thời kỳ và thời gian điều tra</a:t>
            </a:r>
            <a:endParaRPr lang="en-US" altLang="en-US" sz="2800" dirty="0"/>
          </a:p>
        </p:txBody>
      </p:sp>
      <p:pic>
        <p:nvPicPr>
          <p:cNvPr id="19" name="Picture 3" descr="logo NASAT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 name="Picture 3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34400" y="6481130"/>
            <a:ext cx="609600" cy="389063"/>
          </a:xfrm>
          <a:prstGeom prst="rect">
            <a:avLst/>
          </a:prstGeom>
        </p:spPr>
      </p:pic>
      <p:graphicFrame>
        <p:nvGraphicFramePr>
          <p:cNvPr id="7" name="Table 6"/>
          <p:cNvGraphicFramePr>
            <a:graphicFrameLocks noGrp="1"/>
          </p:cNvGraphicFramePr>
          <p:nvPr>
            <p:extLst/>
          </p:nvPr>
        </p:nvGraphicFramePr>
        <p:xfrm>
          <a:off x="204216" y="1281776"/>
          <a:ext cx="3371316" cy="567843"/>
        </p:xfrm>
        <a:graphic>
          <a:graphicData uri="http://schemas.openxmlformats.org/drawingml/2006/table">
            <a:tbl>
              <a:tblPr firstRow="1" bandRow="1">
                <a:tableStyleId>{5C22544A-7EE6-4342-B048-85BDC9FD1C3A}</a:tableStyleId>
              </a:tblPr>
              <a:tblGrid>
                <a:gridCol w="3371316">
                  <a:extLst>
                    <a:ext uri="{9D8B030D-6E8A-4147-A177-3AD203B41FA5}"/>
                  </a:extLst>
                </a:gridCol>
              </a:tblGrid>
              <a:tr h="567843">
                <a:tc>
                  <a:txBody>
                    <a:bodyPr/>
                    <a:lstStyle/>
                    <a:p>
                      <a:pPr algn="just"/>
                      <a:r>
                        <a:rPr lang="en-US" sz="1800" b="1" kern="1200" smtClean="0">
                          <a:solidFill>
                            <a:schemeClr val="lt1"/>
                          </a:solidFill>
                          <a:effectLst/>
                          <a:latin typeface="+mn-lt"/>
                          <a:ea typeface="+mn-ea"/>
                          <a:cs typeface="+mn-cs"/>
                        </a:rPr>
                        <a:t>Thời điểm </a:t>
                      </a:r>
                      <a:r>
                        <a:rPr lang="en-US" sz="2000" b="1" kern="1200" smtClean="0">
                          <a:solidFill>
                            <a:schemeClr val="lt1"/>
                          </a:solidFill>
                          <a:effectLst/>
                          <a:latin typeface="+mn-lt"/>
                          <a:ea typeface="+mn-ea"/>
                          <a:cs typeface="+mn-cs"/>
                        </a:rPr>
                        <a:t>điều</a:t>
                      </a:r>
                      <a:r>
                        <a:rPr lang="en-US" sz="1800" b="1" kern="1200" smtClean="0">
                          <a:solidFill>
                            <a:schemeClr val="lt1"/>
                          </a:solidFill>
                          <a:effectLst/>
                          <a:latin typeface="+mn-lt"/>
                          <a:ea typeface="+mn-ea"/>
                          <a:cs typeface="+mn-cs"/>
                        </a:rPr>
                        <a:t> tra</a:t>
                      </a:r>
                      <a:endParaRPr lang="en-US" sz="2500" b="1" kern="1200" smtClean="0">
                        <a:solidFill>
                          <a:srgbClr val="002060"/>
                        </a:solidFill>
                        <a:effectLst/>
                        <a:latin typeface="+mn-lt"/>
                        <a:ea typeface="+mn-ea"/>
                        <a:cs typeface="+mn-cs"/>
                      </a:endParaRPr>
                    </a:p>
                  </a:txBody>
                  <a:tcPr marL="91447" marR="91447" marT="45728" marB="45728">
                    <a:cell3D prstMaterial="dkEdge">
                      <a:bevel/>
                      <a:lightRig rig="flood" dir="t"/>
                    </a:cell3D>
                    <a:solidFill>
                      <a:schemeClr val="tx2">
                        <a:lumMod val="20000"/>
                        <a:lumOff val="80000"/>
                      </a:schemeClr>
                    </a:solidFill>
                  </a:tcPr>
                </a:tc>
                <a:extLst>
                  <a:ext uri="{0D108BD9-81ED-4DB2-BD59-A6C34878D82A}"/>
                </a:extLst>
              </a:tr>
            </a:tbl>
          </a:graphicData>
        </a:graphic>
      </p:graphicFrame>
      <p:sp>
        <p:nvSpPr>
          <p:cNvPr id="2" name="Right Arrow 1"/>
          <p:cNvSpPr/>
          <p:nvPr/>
        </p:nvSpPr>
        <p:spPr>
          <a:xfrm>
            <a:off x="4099674" y="1408087"/>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9782455">
            <a:off x="4111078" y="3018260"/>
            <a:ext cx="609600" cy="210227"/>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Alternate Process 10"/>
          <p:cNvSpPr/>
          <p:nvPr/>
        </p:nvSpPr>
        <p:spPr>
          <a:xfrm>
            <a:off x="5233416" y="1195156"/>
            <a:ext cx="3768624" cy="654463"/>
          </a:xfrm>
          <a:prstGeom prst="flowChartAlternate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dirty="0" smtClean="0">
                <a:solidFill>
                  <a:schemeClr val="bg1"/>
                </a:solidFill>
                <a:cs typeface="Arial" charset="0"/>
              </a:rPr>
              <a:t>N</a:t>
            </a:r>
            <a:r>
              <a:rPr lang="vi-VN" sz="2000" dirty="0" smtClean="0">
                <a:solidFill>
                  <a:schemeClr val="bg1"/>
                </a:solidFill>
                <a:cs typeface="Arial" charset="0"/>
              </a:rPr>
              <a:t>gày 01/</a:t>
            </a:r>
            <a:r>
              <a:rPr lang="en-US" sz="2000" dirty="0" smtClean="0">
                <a:solidFill>
                  <a:schemeClr val="bg1"/>
                </a:solidFill>
                <a:cs typeface="Arial" charset="0"/>
              </a:rPr>
              <a:t>6</a:t>
            </a:r>
            <a:r>
              <a:rPr lang="vi-VN" sz="2000" dirty="0" smtClean="0">
                <a:solidFill>
                  <a:schemeClr val="bg1"/>
                </a:solidFill>
                <a:cs typeface="Arial" charset="0"/>
              </a:rPr>
              <a:t>/201</a:t>
            </a:r>
            <a:r>
              <a:rPr lang="en-GB" sz="2000" dirty="0">
                <a:solidFill>
                  <a:schemeClr val="bg1"/>
                </a:solidFill>
                <a:cs typeface="Arial" charset="0"/>
              </a:rPr>
              <a:t>6</a:t>
            </a:r>
            <a:endParaRPr lang="en-US" sz="2000" dirty="0">
              <a:solidFill>
                <a:schemeClr val="bg1"/>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xmlns="" val="335238041"/>
              </p:ext>
            </p:extLst>
          </p:nvPr>
        </p:nvGraphicFramePr>
        <p:xfrm>
          <a:off x="204216" y="3200400"/>
          <a:ext cx="3371316" cy="567843"/>
        </p:xfrm>
        <a:graphic>
          <a:graphicData uri="http://schemas.openxmlformats.org/drawingml/2006/table">
            <a:tbl>
              <a:tblPr firstRow="1" bandRow="1">
                <a:tableStyleId>{5C22544A-7EE6-4342-B048-85BDC9FD1C3A}</a:tableStyleId>
              </a:tblPr>
              <a:tblGrid>
                <a:gridCol w="3371316">
                  <a:extLst>
                    <a:ext uri="{9D8B030D-6E8A-4147-A177-3AD203B41FA5}"/>
                  </a:extLst>
                </a:gridCol>
              </a:tblGrid>
              <a:tr h="567843">
                <a:tc>
                  <a:txBody>
                    <a:bodyPr/>
                    <a:lstStyle/>
                    <a:p>
                      <a:pPr algn="just"/>
                      <a:r>
                        <a:rPr lang="en-US" sz="2000" b="1" kern="1200" smtClean="0">
                          <a:solidFill>
                            <a:schemeClr val="lt1"/>
                          </a:solidFill>
                          <a:effectLst/>
                          <a:latin typeface="+mn-lt"/>
                          <a:ea typeface="+mn-ea"/>
                          <a:cs typeface="+mn-cs"/>
                        </a:rPr>
                        <a:t>Thời</a:t>
                      </a:r>
                      <a:r>
                        <a:rPr lang="en-US" sz="2000" b="1" kern="1200" baseline="0" smtClean="0">
                          <a:solidFill>
                            <a:schemeClr val="lt1"/>
                          </a:solidFill>
                          <a:effectLst/>
                          <a:latin typeface="+mn-lt"/>
                          <a:ea typeface="+mn-ea"/>
                          <a:cs typeface="+mn-cs"/>
                        </a:rPr>
                        <a:t> kỳ điều tra</a:t>
                      </a:r>
                      <a:endParaRPr lang="en-US" sz="2000" b="1" kern="1200" smtClean="0">
                        <a:solidFill>
                          <a:srgbClr val="002060"/>
                        </a:solidFill>
                        <a:effectLst/>
                        <a:latin typeface="+mn-lt"/>
                        <a:ea typeface="+mn-ea"/>
                        <a:cs typeface="+mn-cs"/>
                      </a:endParaRPr>
                    </a:p>
                  </a:txBody>
                  <a:tcPr marL="91447" marR="91447" marT="45728" marB="45728">
                    <a:cell3D prstMaterial="dkEdge">
                      <a:bevel/>
                      <a:lightRig rig="flood" dir="t"/>
                    </a:cell3D>
                    <a:solidFill>
                      <a:schemeClr val="bg1">
                        <a:lumMod val="85000"/>
                      </a:schemeClr>
                    </a:solidFill>
                  </a:tcPr>
                </a:tc>
                <a:extLst>
                  <a:ext uri="{0D108BD9-81ED-4DB2-BD59-A6C34878D82A}"/>
                </a:extLst>
              </a:tr>
            </a:tbl>
          </a:graphicData>
        </a:graphic>
      </p:graphicFrame>
      <p:sp>
        <p:nvSpPr>
          <p:cNvPr id="15" name="Flowchart: Alternate Process 14"/>
          <p:cNvSpPr/>
          <p:nvPr/>
        </p:nvSpPr>
        <p:spPr>
          <a:xfrm>
            <a:off x="5163312" y="2028978"/>
            <a:ext cx="3962400" cy="1447800"/>
          </a:xfrm>
          <a:prstGeom prst="flowChartAlternateProces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dirty="0" err="1">
                <a:solidFill>
                  <a:schemeClr val="bg1"/>
                </a:solidFill>
                <a:cs typeface="Arial" charset="0"/>
              </a:rPr>
              <a:t>Những</a:t>
            </a:r>
            <a:r>
              <a:rPr lang="en-US" sz="2000" dirty="0">
                <a:solidFill>
                  <a:schemeClr val="bg1"/>
                </a:solidFill>
                <a:cs typeface="Arial" charset="0"/>
              </a:rPr>
              <a:t> </a:t>
            </a:r>
            <a:r>
              <a:rPr lang="en-US" sz="2000" dirty="0" err="1">
                <a:solidFill>
                  <a:schemeClr val="bg1"/>
                </a:solidFill>
                <a:cs typeface="Arial" charset="0"/>
              </a:rPr>
              <a:t>chỉ</a:t>
            </a:r>
            <a:r>
              <a:rPr lang="en-US" sz="2000" dirty="0">
                <a:solidFill>
                  <a:schemeClr val="bg1"/>
                </a:solidFill>
                <a:cs typeface="Arial" charset="0"/>
              </a:rPr>
              <a:t> </a:t>
            </a:r>
            <a:r>
              <a:rPr lang="en-US" sz="2000" dirty="0" err="1">
                <a:solidFill>
                  <a:schemeClr val="bg1"/>
                </a:solidFill>
                <a:cs typeface="Arial" charset="0"/>
              </a:rPr>
              <a:t>tiêu</a:t>
            </a:r>
            <a:r>
              <a:rPr lang="en-US" sz="2000" dirty="0">
                <a:solidFill>
                  <a:schemeClr val="bg1"/>
                </a:solidFill>
                <a:cs typeface="Arial" charset="0"/>
              </a:rPr>
              <a:t> </a:t>
            </a:r>
            <a:r>
              <a:rPr lang="en-US" sz="2000" dirty="0" err="1">
                <a:solidFill>
                  <a:schemeClr val="bg1"/>
                </a:solidFill>
                <a:cs typeface="Arial" charset="0"/>
              </a:rPr>
              <a:t>thu</a:t>
            </a:r>
            <a:r>
              <a:rPr lang="en-US" sz="2000" dirty="0">
                <a:solidFill>
                  <a:schemeClr val="bg1"/>
                </a:solidFill>
                <a:cs typeface="Arial" charset="0"/>
              </a:rPr>
              <a:t> </a:t>
            </a:r>
            <a:r>
              <a:rPr lang="en-US" sz="2000" dirty="0" err="1">
                <a:solidFill>
                  <a:schemeClr val="bg1"/>
                </a:solidFill>
                <a:cs typeface="Arial" charset="0"/>
              </a:rPr>
              <a:t>thập</a:t>
            </a:r>
            <a:r>
              <a:rPr lang="en-US" sz="2000" dirty="0">
                <a:solidFill>
                  <a:schemeClr val="bg1"/>
                </a:solidFill>
                <a:cs typeface="Arial" charset="0"/>
              </a:rPr>
              <a:t> </a:t>
            </a:r>
            <a:r>
              <a:rPr lang="en-US" sz="2000" dirty="0" err="1">
                <a:solidFill>
                  <a:schemeClr val="bg1"/>
                </a:solidFill>
                <a:cs typeface="Arial" charset="0"/>
              </a:rPr>
              <a:t>theo</a:t>
            </a:r>
            <a:r>
              <a:rPr lang="en-US" sz="2000" dirty="0">
                <a:solidFill>
                  <a:schemeClr val="bg1"/>
                </a:solidFill>
                <a:cs typeface="Arial" charset="0"/>
              </a:rPr>
              <a:t> </a:t>
            </a:r>
            <a:r>
              <a:rPr lang="en-US" sz="2000" dirty="0" err="1">
                <a:solidFill>
                  <a:schemeClr val="bg1"/>
                </a:solidFill>
                <a:cs typeface="Arial" charset="0"/>
              </a:rPr>
              <a:t>thời</a:t>
            </a:r>
            <a:r>
              <a:rPr lang="en-US" sz="2000" dirty="0">
                <a:solidFill>
                  <a:schemeClr val="bg1"/>
                </a:solidFill>
                <a:cs typeface="Arial" charset="0"/>
              </a:rPr>
              <a:t> </a:t>
            </a:r>
            <a:r>
              <a:rPr lang="en-US" sz="2000" dirty="0" err="1">
                <a:solidFill>
                  <a:schemeClr val="bg1"/>
                </a:solidFill>
                <a:cs typeface="Arial" charset="0"/>
              </a:rPr>
              <a:t>điểm</a:t>
            </a:r>
            <a:r>
              <a:rPr lang="en-US" sz="2000" dirty="0">
                <a:solidFill>
                  <a:schemeClr val="bg1"/>
                </a:solidFill>
                <a:cs typeface="Arial" charset="0"/>
              </a:rPr>
              <a:t> </a:t>
            </a:r>
            <a:r>
              <a:rPr lang="en-US" sz="2000" dirty="0" err="1">
                <a:solidFill>
                  <a:schemeClr val="bg1"/>
                </a:solidFill>
                <a:cs typeface="Arial" charset="0"/>
              </a:rPr>
              <a:t>được</a:t>
            </a:r>
            <a:r>
              <a:rPr lang="en-US" sz="2000" dirty="0">
                <a:solidFill>
                  <a:schemeClr val="bg1"/>
                </a:solidFill>
                <a:cs typeface="Arial" charset="0"/>
              </a:rPr>
              <a:t> </a:t>
            </a:r>
            <a:r>
              <a:rPr lang="en-US" sz="2000" dirty="0" err="1">
                <a:solidFill>
                  <a:schemeClr val="bg1"/>
                </a:solidFill>
                <a:cs typeface="Arial" charset="0"/>
              </a:rPr>
              <a:t>lấy</a:t>
            </a:r>
            <a:r>
              <a:rPr lang="en-US" sz="2000" dirty="0">
                <a:solidFill>
                  <a:schemeClr val="bg1"/>
                </a:solidFill>
                <a:cs typeface="Arial" charset="0"/>
              </a:rPr>
              <a:t> </a:t>
            </a:r>
            <a:r>
              <a:rPr lang="en-US" sz="2000" dirty="0" err="1">
                <a:solidFill>
                  <a:schemeClr val="bg1"/>
                </a:solidFill>
                <a:cs typeface="Arial" charset="0"/>
              </a:rPr>
              <a:t>thông</a:t>
            </a:r>
            <a:r>
              <a:rPr lang="en-US" sz="2000" dirty="0">
                <a:solidFill>
                  <a:schemeClr val="bg1"/>
                </a:solidFill>
                <a:cs typeface="Arial" charset="0"/>
              </a:rPr>
              <a:t> tin </a:t>
            </a:r>
            <a:r>
              <a:rPr lang="en-US" sz="2000" dirty="0" err="1">
                <a:solidFill>
                  <a:schemeClr val="bg1"/>
                </a:solidFill>
                <a:cs typeface="Arial" charset="0"/>
              </a:rPr>
              <a:t>theo</a:t>
            </a:r>
            <a:r>
              <a:rPr lang="en-US" sz="2000" dirty="0">
                <a:solidFill>
                  <a:schemeClr val="bg1"/>
                </a:solidFill>
                <a:cs typeface="Arial" charset="0"/>
              </a:rPr>
              <a:t> </a:t>
            </a:r>
            <a:r>
              <a:rPr lang="en-US" sz="2000" dirty="0" err="1">
                <a:solidFill>
                  <a:schemeClr val="bg1"/>
                </a:solidFill>
                <a:cs typeface="Arial" charset="0"/>
              </a:rPr>
              <a:t>số</a:t>
            </a:r>
            <a:r>
              <a:rPr lang="en-US" sz="2000" dirty="0">
                <a:solidFill>
                  <a:schemeClr val="bg1"/>
                </a:solidFill>
                <a:cs typeface="Arial" charset="0"/>
              </a:rPr>
              <a:t> </a:t>
            </a:r>
            <a:r>
              <a:rPr lang="en-US" sz="2000" dirty="0" err="1">
                <a:solidFill>
                  <a:schemeClr val="bg1"/>
                </a:solidFill>
                <a:cs typeface="Arial" charset="0"/>
              </a:rPr>
              <a:t>thực</a:t>
            </a:r>
            <a:r>
              <a:rPr lang="en-US" sz="2000" dirty="0">
                <a:solidFill>
                  <a:schemeClr val="bg1"/>
                </a:solidFill>
                <a:cs typeface="Arial" charset="0"/>
              </a:rPr>
              <a:t> </a:t>
            </a:r>
            <a:r>
              <a:rPr lang="en-US" sz="2000" dirty="0" err="1">
                <a:solidFill>
                  <a:schemeClr val="bg1"/>
                </a:solidFill>
                <a:cs typeface="Arial" charset="0"/>
              </a:rPr>
              <a:t>tế</a:t>
            </a:r>
            <a:r>
              <a:rPr lang="en-US" sz="2000" dirty="0">
                <a:solidFill>
                  <a:schemeClr val="bg1"/>
                </a:solidFill>
                <a:cs typeface="Arial" charset="0"/>
              </a:rPr>
              <a:t> </a:t>
            </a:r>
            <a:r>
              <a:rPr lang="en-US" sz="2000" dirty="0" err="1">
                <a:solidFill>
                  <a:schemeClr val="bg1"/>
                </a:solidFill>
                <a:cs typeface="Arial" charset="0"/>
              </a:rPr>
              <a:t>có</a:t>
            </a:r>
            <a:r>
              <a:rPr lang="en-US" sz="2000" dirty="0">
                <a:solidFill>
                  <a:schemeClr val="bg1"/>
                </a:solidFill>
                <a:cs typeface="Arial" charset="0"/>
              </a:rPr>
              <a:t> </a:t>
            </a:r>
            <a:r>
              <a:rPr lang="en-US" sz="2000" dirty="0" err="1">
                <a:solidFill>
                  <a:schemeClr val="bg1"/>
                </a:solidFill>
                <a:cs typeface="Arial" charset="0"/>
              </a:rPr>
              <a:t>đến</a:t>
            </a:r>
            <a:r>
              <a:rPr lang="en-US" sz="2000" dirty="0">
                <a:solidFill>
                  <a:schemeClr val="bg1"/>
                </a:solidFill>
                <a:cs typeface="Arial" charset="0"/>
              </a:rPr>
              <a:t> 31/12/2015</a:t>
            </a:r>
            <a:endParaRPr lang="en-US" sz="2000" dirty="0">
              <a:solidFill>
                <a:schemeClr val="bg1"/>
              </a:solidFill>
            </a:endParaRPr>
          </a:p>
        </p:txBody>
      </p:sp>
      <p:sp>
        <p:nvSpPr>
          <p:cNvPr id="12" name="Flowchart: Alternate Process 11"/>
          <p:cNvSpPr/>
          <p:nvPr/>
        </p:nvSpPr>
        <p:spPr>
          <a:xfrm>
            <a:off x="5175504" y="3598621"/>
            <a:ext cx="3962400" cy="1447800"/>
          </a:xfrm>
          <a:prstGeom prst="flowChartAlternateProces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vi-VN" sz="2000" dirty="0">
                <a:solidFill>
                  <a:schemeClr val="bg1"/>
                </a:solidFill>
                <a:cs typeface="Arial" charset="0"/>
              </a:rPr>
              <a:t>Những chỉ tiêu thu thập theo thời kỳ được lấy thông tin trong vòng 1 năm, tính đến hết 31/12/2015</a:t>
            </a:r>
            <a:endParaRPr lang="en-US" sz="2000" dirty="0">
              <a:solidFill>
                <a:schemeClr val="bg1"/>
              </a:solidFill>
            </a:endParaRPr>
          </a:p>
        </p:txBody>
      </p:sp>
      <p:sp>
        <p:nvSpPr>
          <p:cNvPr id="14" name="Right Arrow 13"/>
          <p:cNvSpPr/>
          <p:nvPr/>
        </p:nvSpPr>
        <p:spPr>
          <a:xfrm rot="1603067">
            <a:off x="4135602" y="3894056"/>
            <a:ext cx="609600" cy="210227"/>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Table 15"/>
          <p:cNvGraphicFramePr>
            <a:graphicFrameLocks noGrp="1"/>
          </p:cNvGraphicFramePr>
          <p:nvPr>
            <p:extLst>
              <p:ext uri="{D42A27DB-BD31-4B8C-83A1-F6EECF244321}">
                <p14:modId xmlns:p14="http://schemas.microsoft.com/office/powerpoint/2010/main" xmlns="" val="2074537553"/>
              </p:ext>
            </p:extLst>
          </p:nvPr>
        </p:nvGraphicFramePr>
        <p:xfrm>
          <a:off x="204216" y="5562600"/>
          <a:ext cx="3427108" cy="567843"/>
        </p:xfrm>
        <a:graphic>
          <a:graphicData uri="http://schemas.openxmlformats.org/drawingml/2006/table">
            <a:tbl>
              <a:tblPr firstRow="1" bandRow="1">
                <a:tableStyleId>{5C22544A-7EE6-4342-B048-85BDC9FD1C3A}</a:tableStyleId>
              </a:tblPr>
              <a:tblGrid>
                <a:gridCol w="3427108">
                  <a:extLst>
                    <a:ext uri="{9D8B030D-6E8A-4147-A177-3AD203B41FA5}"/>
                  </a:extLst>
                </a:gridCol>
              </a:tblGrid>
              <a:tr h="567843">
                <a:tc>
                  <a:txBody>
                    <a:bodyPr/>
                    <a:lstStyle/>
                    <a:p>
                      <a:pPr algn="just"/>
                      <a:r>
                        <a:rPr lang="en-US" sz="2000" b="1" kern="1200" smtClean="0">
                          <a:solidFill>
                            <a:schemeClr val="lt1"/>
                          </a:solidFill>
                          <a:effectLst/>
                          <a:latin typeface="+mn-lt"/>
                          <a:ea typeface="+mn-ea"/>
                          <a:cs typeface="+mn-cs"/>
                        </a:rPr>
                        <a:t>Thời</a:t>
                      </a:r>
                      <a:r>
                        <a:rPr lang="en-US" sz="2000" b="1" kern="1200" baseline="0" smtClean="0">
                          <a:solidFill>
                            <a:schemeClr val="lt1"/>
                          </a:solidFill>
                          <a:effectLst/>
                          <a:latin typeface="+mn-lt"/>
                          <a:ea typeface="+mn-ea"/>
                          <a:cs typeface="+mn-cs"/>
                        </a:rPr>
                        <a:t> gian điều tra</a:t>
                      </a:r>
                      <a:endParaRPr lang="en-US" sz="2000" b="1" kern="1200" smtClean="0">
                        <a:solidFill>
                          <a:srgbClr val="002060"/>
                        </a:solidFill>
                        <a:effectLst/>
                        <a:latin typeface="+mn-lt"/>
                        <a:ea typeface="+mn-ea"/>
                        <a:cs typeface="+mn-cs"/>
                      </a:endParaRPr>
                    </a:p>
                  </a:txBody>
                  <a:tcPr marL="91447" marR="91447" marT="45728" marB="45728">
                    <a:cell3D prstMaterial="dkEdge">
                      <a:bevel/>
                      <a:lightRig rig="flood" dir="t"/>
                    </a:cell3D>
                    <a:solidFill>
                      <a:schemeClr val="accent4">
                        <a:lumMod val="40000"/>
                        <a:lumOff val="60000"/>
                      </a:schemeClr>
                    </a:solidFill>
                  </a:tcPr>
                </a:tc>
                <a:extLst>
                  <a:ext uri="{0D108BD9-81ED-4DB2-BD59-A6C34878D82A}"/>
                </a:extLst>
              </a:tr>
            </a:tbl>
          </a:graphicData>
        </a:graphic>
      </p:graphicFrame>
      <p:sp>
        <p:nvSpPr>
          <p:cNvPr id="18" name="Flowchart: Alternate Process 17"/>
          <p:cNvSpPr/>
          <p:nvPr/>
        </p:nvSpPr>
        <p:spPr>
          <a:xfrm>
            <a:off x="5163312" y="5327904"/>
            <a:ext cx="3980688" cy="1098117"/>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vi-VN" sz="2000" dirty="0">
                <a:solidFill>
                  <a:srgbClr val="FF0000"/>
                </a:solidFill>
                <a:cs typeface="Arial" charset="0"/>
              </a:rPr>
              <a:t>30 ngày </a:t>
            </a:r>
            <a:r>
              <a:rPr lang="vi-VN" sz="2000" dirty="0">
                <a:solidFill>
                  <a:schemeClr val="bg1"/>
                </a:solidFill>
                <a:cs typeface="Arial" charset="0"/>
              </a:rPr>
              <a:t>kể từ ngày </a:t>
            </a:r>
            <a:r>
              <a:rPr lang="vi-VN" sz="2000" dirty="0" smtClean="0">
                <a:solidFill>
                  <a:schemeClr val="bg1"/>
                </a:solidFill>
                <a:cs typeface="Arial" charset="0"/>
              </a:rPr>
              <a:t>01/</a:t>
            </a:r>
            <a:r>
              <a:rPr lang="en-US" sz="2000" dirty="0" smtClean="0">
                <a:solidFill>
                  <a:schemeClr val="bg1"/>
                </a:solidFill>
                <a:cs typeface="Arial" charset="0"/>
              </a:rPr>
              <a:t>6</a:t>
            </a:r>
            <a:r>
              <a:rPr lang="vi-VN" sz="2000" dirty="0" smtClean="0">
                <a:solidFill>
                  <a:schemeClr val="bg1"/>
                </a:solidFill>
                <a:cs typeface="Arial" charset="0"/>
              </a:rPr>
              <a:t>/2016 </a:t>
            </a:r>
            <a:r>
              <a:rPr lang="vi-VN" sz="2000" dirty="0">
                <a:solidFill>
                  <a:schemeClr val="bg1"/>
                </a:solidFill>
                <a:cs typeface="Arial" charset="0"/>
              </a:rPr>
              <a:t>đến </a:t>
            </a:r>
            <a:r>
              <a:rPr lang="vi-VN" sz="2000" dirty="0" smtClean="0">
                <a:solidFill>
                  <a:schemeClr val="bg1"/>
                </a:solidFill>
                <a:cs typeface="Arial" charset="0"/>
              </a:rPr>
              <a:t>3</a:t>
            </a:r>
            <a:r>
              <a:rPr lang="en-US" sz="2000" dirty="0" smtClean="0">
                <a:solidFill>
                  <a:schemeClr val="bg1"/>
                </a:solidFill>
                <a:cs typeface="Arial" charset="0"/>
              </a:rPr>
              <a:t>0</a:t>
            </a:r>
            <a:r>
              <a:rPr lang="vi-VN" sz="2000" dirty="0" smtClean="0">
                <a:solidFill>
                  <a:schemeClr val="bg1"/>
                </a:solidFill>
                <a:cs typeface="Arial" charset="0"/>
              </a:rPr>
              <a:t>/</a:t>
            </a:r>
            <a:r>
              <a:rPr lang="en-US" sz="2000" dirty="0" smtClean="0">
                <a:solidFill>
                  <a:schemeClr val="bg1"/>
                </a:solidFill>
                <a:cs typeface="Arial" charset="0"/>
              </a:rPr>
              <a:t>6</a:t>
            </a:r>
            <a:r>
              <a:rPr lang="vi-VN" sz="2000" dirty="0" smtClean="0">
                <a:solidFill>
                  <a:schemeClr val="bg1"/>
                </a:solidFill>
                <a:cs typeface="Arial" charset="0"/>
              </a:rPr>
              <a:t>/2016</a:t>
            </a:r>
            <a:endParaRPr lang="en-US" sz="2000" dirty="0">
              <a:solidFill>
                <a:schemeClr val="bg1"/>
              </a:solidFill>
            </a:endParaRPr>
          </a:p>
        </p:txBody>
      </p:sp>
      <p:sp>
        <p:nvSpPr>
          <p:cNvPr id="20" name="Right Arrow 19"/>
          <p:cNvSpPr/>
          <p:nvPr/>
        </p:nvSpPr>
        <p:spPr>
          <a:xfrm>
            <a:off x="4092518" y="5794402"/>
            <a:ext cx="609600" cy="210227"/>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8376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2"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09600" y="152400"/>
            <a:ext cx="8610600" cy="563562"/>
          </a:xfrm>
        </p:spPr>
        <p:txBody>
          <a:bodyPr/>
          <a:lstStyle/>
          <a:p>
            <a:r>
              <a:rPr lang="en-US" sz="2800" smtClean="0"/>
              <a:t>Nội dung điều tra</a:t>
            </a:r>
            <a:endParaRPr lang="en-US" altLang="en-US" sz="2800" dirty="0"/>
          </a:p>
        </p:txBody>
      </p:sp>
      <p:pic>
        <p:nvPicPr>
          <p:cNvPr id="19" name="Picture 3" descr="logo NASAT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TextBox 18"/>
          <p:cNvSpPr txBox="1">
            <a:spLocks noChangeArrowheads="1"/>
          </p:cNvSpPr>
          <p:nvPr/>
        </p:nvSpPr>
        <p:spPr bwMode="auto">
          <a:xfrm>
            <a:off x="1447800" y="2082225"/>
            <a:ext cx="7696200" cy="338554"/>
          </a:xfrm>
          <a:prstGeom prst="rect">
            <a:avLst/>
          </a:prstGeom>
          <a:solidFill>
            <a:schemeClr val="accent5">
              <a:lumMod val="60000"/>
              <a:lumOff val="40000"/>
            </a:schemeClr>
          </a:solidFill>
          <a:ln>
            <a:noFill/>
          </a:ln>
          <a:scene3d>
            <a:camera prst="orthographicFront"/>
            <a:lightRig rig="threePt" dir="t"/>
          </a:scene3d>
          <a:sp3d>
            <a:bevelT w="101600" prst="riblet"/>
          </a:sp3d>
        </p:spPr>
        <p:txBody>
          <a:bodyPr wrap="square">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just" eaLnBrk="1" fontAlgn="auto" hangingPunct="1">
              <a:spcBef>
                <a:spcPts val="300"/>
              </a:spcBef>
              <a:spcAft>
                <a:spcPts val="300"/>
              </a:spcAft>
              <a:buFontTx/>
              <a:buNone/>
              <a:defRPr/>
            </a:pPr>
            <a:r>
              <a:rPr lang="de-DE" sz="1600"/>
              <a:t>Chỉ tiêu 0501: Số nhiệm vụ hợp tác quốc tế về KH&amp;CN</a:t>
            </a:r>
            <a:endParaRPr lang="en-US" sz="1600" i="1" dirty="0">
              <a:cs typeface="Times New Roman" panose="02020603050405020304" pitchFamily="18" charset="0"/>
            </a:endParaRPr>
          </a:p>
        </p:txBody>
      </p:sp>
      <p:sp>
        <p:nvSpPr>
          <p:cNvPr id="23" name="TextBox 22"/>
          <p:cNvSpPr txBox="1">
            <a:spLocks noChangeArrowheads="1"/>
          </p:cNvSpPr>
          <p:nvPr/>
        </p:nvSpPr>
        <p:spPr bwMode="auto">
          <a:xfrm>
            <a:off x="1453896" y="2467800"/>
            <a:ext cx="7696200" cy="338554"/>
          </a:xfrm>
          <a:prstGeom prst="rect">
            <a:avLst/>
          </a:prstGeom>
          <a:solidFill>
            <a:schemeClr val="accent5">
              <a:lumMod val="60000"/>
              <a:lumOff val="40000"/>
            </a:schemeClr>
          </a:solidFill>
          <a:ln>
            <a:noFill/>
          </a:ln>
          <a:scene3d>
            <a:camera prst="orthographicFront"/>
            <a:lightRig rig="threePt" dir="t"/>
          </a:scene3d>
          <a:sp3d>
            <a:bevelT w="101600" prst="riblet"/>
          </a:sp3d>
        </p:spPr>
        <p:txBody>
          <a:bodyPr wrap="square">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marL="0" lvl="1" indent="0" algn="just">
              <a:buClr>
                <a:schemeClr val="hlink"/>
              </a:buClr>
              <a:buFontTx/>
              <a:buNone/>
              <a:defRPr/>
            </a:pPr>
            <a:r>
              <a:rPr lang="de-DE" sz="1600"/>
              <a:t>Chỉ tiêu 0503: Số đoàn Việt Nam ra nước ngoài nghiên cứu, khảo sát về KH&amp;CN</a:t>
            </a:r>
            <a:endParaRPr lang="nl-NL" sz="1600" dirty="0"/>
          </a:p>
        </p:txBody>
      </p:sp>
      <p:sp>
        <p:nvSpPr>
          <p:cNvPr id="24" name="TextBox 23"/>
          <p:cNvSpPr txBox="1">
            <a:spLocks noChangeArrowheads="1"/>
          </p:cNvSpPr>
          <p:nvPr/>
        </p:nvSpPr>
        <p:spPr bwMode="auto">
          <a:xfrm>
            <a:off x="1459992" y="2859560"/>
            <a:ext cx="7696200" cy="338554"/>
          </a:xfrm>
          <a:prstGeom prst="rect">
            <a:avLst/>
          </a:prstGeom>
          <a:solidFill>
            <a:schemeClr val="accent5">
              <a:lumMod val="60000"/>
              <a:lumOff val="40000"/>
            </a:schemeClr>
          </a:solidFill>
          <a:ln>
            <a:noFill/>
          </a:ln>
          <a:scene3d>
            <a:camera prst="orthographicFront"/>
            <a:lightRig rig="threePt" dir="t"/>
          </a:scene3d>
          <a:sp3d>
            <a:bevelT w="101600" prst="riblet"/>
          </a:sp3d>
        </p:spPr>
        <p:txBody>
          <a:bodyPr wrap="square">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marL="0" lvl="1" indent="0" algn="just">
              <a:buClr>
                <a:schemeClr val="hlink"/>
              </a:buClr>
              <a:buFontTx/>
              <a:buNone/>
              <a:defRPr/>
            </a:pPr>
            <a:r>
              <a:rPr lang="de-DE" sz="1600"/>
              <a:t>Chỉ tiêu 0504: Số người Việt Nam ra nước ngoài nghiên cứu, khảo sát về KH&amp;CN</a:t>
            </a:r>
            <a:endParaRPr lang="en-US" sz="1600" dirty="0"/>
          </a:p>
        </p:txBody>
      </p:sp>
      <p:sp>
        <p:nvSpPr>
          <p:cNvPr id="25" name="TextBox 24"/>
          <p:cNvSpPr txBox="1">
            <a:spLocks noChangeArrowheads="1"/>
          </p:cNvSpPr>
          <p:nvPr/>
        </p:nvSpPr>
        <p:spPr bwMode="auto">
          <a:xfrm>
            <a:off x="1447800" y="3269431"/>
            <a:ext cx="7696200" cy="584775"/>
          </a:xfrm>
          <a:prstGeom prst="rect">
            <a:avLst/>
          </a:prstGeom>
          <a:solidFill>
            <a:schemeClr val="accent5">
              <a:lumMod val="60000"/>
              <a:lumOff val="40000"/>
            </a:schemeClr>
          </a:solidFill>
          <a:ln>
            <a:noFill/>
          </a:ln>
          <a:scene3d>
            <a:camera prst="orthographicFront"/>
            <a:lightRig rig="threePt" dir="t"/>
          </a:scene3d>
          <a:sp3d>
            <a:bevelT w="101600" prst="riblet"/>
          </a:sp3d>
        </p:spPr>
        <p:txBody>
          <a:bodyPr wrap="square">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marL="0" lvl="1" indent="0" algn="just">
              <a:buClr>
                <a:schemeClr val="hlink"/>
              </a:buClr>
              <a:buFontTx/>
              <a:buNone/>
              <a:defRPr/>
            </a:pPr>
            <a:r>
              <a:rPr lang="de-DE" sz="1600"/>
              <a:t>Chỉ tiêu 0505: Số đoàn của nước ngoài/tổ chức quốc tế vào nghiên cứu, khảo sát về KH&amp;CN tại Việt Nam</a:t>
            </a:r>
            <a:endParaRPr lang="en-US" sz="1600" dirty="0"/>
          </a:p>
        </p:txBody>
      </p:sp>
      <p:graphicFrame>
        <p:nvGraphicFramePr>
          <p:cNvPr id="30" name="Table 29"/>
          <p:cNvGraphicFramePr>
            <a:graphicFrameLocks noGrp="1"/>
          </p:cNvGraphicFramePr>
          <p:nvPr>
            <p:extLst>
              <p:ext uri="{D42A27DB-BD31-4B8C-83A1-F6EECF244321}">
                <p14:modId xmlns:p14="http://schemas.microsoft.com/office/powerpoint/2010/main" xmlns="" val="460710537"/>
              </p:ext>
            </p:extLst>
          </p:nvPr>
        </p:nvGraphicFramePr>
        <p:xfrm>
          <a:off x="1066800" y="847811"/>
          <a:ext cx="8077200" cy="1005856"/>
        </p:xfrm>
        <a:graphic>
          <a:graphicData uri="http://schemas.openxmlformats.org/drawingml/2006/table">
            <a:tbl>
              <a:tblPr firstRow="1" bandRow="1">
                <a:tableStyleId>{5C22544A-7EE6-4342-B048-85BDC9FD1C3A}</a:tableStyleId>
              </a:tblPr>
              <a:tblGrid>
                <a:gridCol w="8077200">
                  <a:extLst>
                    <a:ext uri="{9D8B030D-6E8A-4147-A177-3AD203B41FA5}"/>
                  </a:extLst>
                </a:gridCol>
              </a:tblGrid>
              <a:tr h="920760">
                <a:tc>
                  <a:txBody>
                    <a:bodyPr/>
                    <a:lstStyle/>
                    <a:p>
                      <a:pPr algn="just"/>
                      <a:r>
                        <a:rPr lang="de-DE" sz="1500" b="1" kern="1200" smtClean="0">
                          <a:solidFill>
                            <a:schemeClr val="lt1"/>
                          </a:solidFill>
                          <a:effectLst/>
                          <a:latin typeface="+mn-lt"/>
                          <a:ea typeface="+mn-ea"/>
                          <a:cs typeface="+mn-cs"/>
                        </a:rPr>
                        <a:t>Năng lực và hoạt động hợp tác và hội nhập quốc tế của các tổ chức KH&amp;CN phục vụ những chỉ tiêu thống kê thuộc Hệ thống chỉ tiêu thống kê ngành KH&amp;CN ban hành kèm theo Thông tư số </a:t>
                      </a:r>
                      <a:r>
                        <a:rPr lang="en-US" sz="1500" b="1" kern="1200" smtClean="0">
                          <a:solidFill>
                            <a:schemeClr val="lt1"/>
                          </a:solidFill>
                          <a:effectLst/>
                          <a:latin typeface="+mn-lt"/>
                          <a:ea typeface="+mn-ea"/>
                          <a:cs typeface="+mn-cs"/>
                        </a:rPr>
                        <a:t>14/2015/TT-BKHCN ngày 19/8/2015</a:t>
                      </a:r>
                      <a:endParaRPr lang="en-US" sz="1500" b="1" kern="1200" smtClean="0">
                        <a:solidFill>
                          <a:srgbClr val="002060"/>
                        </a:solidFill>
                        <a:effectLst/>
                        <a:latin typeface="+mn-lt"/>
                        <a:ea typeface="+mn-ea"/>
                        <a:cs typeface="+mn-cs"/>
                      </a:endParaRPr>
                    </a:p>
                  </a:txBody>
                  <a:tcPr marL="91447" marR="91447" marT="45728" marB="45728">
                    <a:cell3D prstMaterial="dkEdge">
                      <a:bevel/>
                      <a:lightRig rig="flood" dir="t"/>
                    </a:cell3D>
                    <a:solidFill>
                      <a:schemeClr val="tx2">
                        <a:lumMod val="20000"/>
                        <a:lumOff val="80000"/>
                      </a:schemeClr>
                    </a:solidFill>
                  </a:tcPr>
                </a:tc>
                <a:extLst>
                  <a:ext uri="{0D108BD9-81ED-4DB2-BD59-A6C34878D82A}"/>
                </a:extLst>
              </a:tr>
            </a:tbl>
          </a:graphicData>
        </a:graphic>
      </p:graphicFrame>
      <p:sp>
        <p:nvSpPr>
          <p:cNvPr id="31" name="TextBox 30"/>
          <p:cNvSpPr txBox="1">
            <a:spLocks noChangeArrowheads="1"/>
          </p:cNvSpPr>
          <p:nvPr/>
        </p:nvSpPr>
        <p:spPr bwMode="auto">
          <a:xfrm>
            <a:off x="1438656" y="3904956"/>
            <a:ext cx="7696200" cy="338554"/>
          </a:xfrm>
          <a:prstGeom prst="rect">
            <a:avLst/>
          </a:prstGeom>
          <a:solidFill>
            <a:schemeClr val="accent5">
              <a:lumMod val="60000"/>
              <a:lumOff val="40000"/>
            </a:schemeClr>
          </a:solidFill>
          <a:ln>
            <a:noFill/>
          </a:ln>
          <a:scene3d>
            <a:camera prst="orthographicFront"/>
            <a:lightRig rig="threePt" dir="t"/>
          </a:scene3d>
          <a:sp3d>
            <a:bevelT w="101600" prst="riblet"/>
          </a:sp3d>
        </p:spPr>
        <p:txBody>
          <a:bodyPr wrap="square">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marL="0" lvl="1" indent="0" algn="just">
              <a:buClr>
                <a:schemeClr val="hlink"/>
              </a:buClr>
              <a:buFontTx/>
              <a:buNone/>
              <a:defRPr/>
            </a:pPr>
            <a:r>
              <a:rPr lang="de-DE" sz="1600"/>
              <a:t>Chỉ tiêu 0506: Số người nước ngoài vào nghiên cứu, khảo sát về KH&amp;CN tại Việt Nam</a:t>
            </a:r>
            <a:endParaRPr lang="en-US" sz="1600" dirty="0"/>
          </a:p>
        </p:txBody>
      </p:sp>
      <p:sp>
        <p:nvSpPr>
          <p:cNvPr id="32" name="TextBox 31"/>
          <p:cNvSpPr txBox="1">
            <a:spLocks noChangeArrowheads="1"/>
          </p:cNvSpPr>
          <p:nvPr/>
        </p:nvSpPr>
        <p:spPr bwMode="auto">
          <a:xfrm>
            <a:off x="1438656" y="4343737"/>
            <a:ext cx="7696200" cy="338554"/>
          </a:xfrm>
          <a:prstGeom prst="rect">
            <a:avLst/>
          </a:prstGeom>
          <a:solidFill>
            <a:schemeClr val="accent5">
              <a:lumMod val="60000"/>
              <a:lumOff val="40000"/>
            </a:schemeClr>
          </a:solidFill>
          <a:ln>
            <a:noFill/>
          </a:ln>
          <a:scene3d>
            <a:camera prst="orthographicFront"/>
            <a:lightRig rig="threePt" dir="t"/>
          </a:scene3d>
          <a:sp3d>
            <a:bevelT w="101600" prst="riblet"/>
          </a:sp3d>
        </p:spPr>
        <p:txBody>
          <a:bodyPr wrap="square">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marL="0" lvl="1" indent="0" algn="just">
              <a:buClr>
                <a:schemeClr val="hlink"/>
              </a:buClr>
              <a:buFontTx/>
              <a:buNone/>
              <a:defRPr/>
            </a:pPr>
            <a:r>
              <a:rPr lang="de-DE" sz="1600"/>
              <a:t>Chỉ tiêu 0507: Số nhà khoa học Việt Nam tham gia các hội nghị/hội thảo quốc tế</a:t>
            </a:r>
            <a:endParaRPr lang="en-US" sz="1600" dirty="0"/>
          </a:p>
        </p:txBody>
      </p:sp>
      <p:sp>
        <p:nvSpPr>
          <p:cNvPr id="33" name="TextBox 32"/>
          <p:cNvSpPr txBox="1">
            <a:spLocks noChangeArrowheads="1"/>
          </p:cNvSpPr>
          <p:nvPr/>
        </p:nvSpPr>
        <p:spPr bwMode="auto">
          <a:xfrm>
            <a:off x="1438656" y="4732964"/>
            <a:ext cx="7696200" cy="338554"/>
          </a:xfrm>
          <a:prstGeom prst="rect">
            <a:avLst/>
          </a:prstGeom>
          <a:solidFill>
            <a:schemeClr val="accent5">
              <a:lumMod val="60000"/>
              <a:lumOff val="40000"/>
            </a:schemeClr>
          </a:solidFill>
          <a:ln>
            <a:noFill/>
          </a:ln>
          <a:scene3d>
            <a:camera prst="orthographicFront"/>
            <a:lightRig rig="threePt" dir="t"/>
          </a:scene3d>
          <a:sp3d>
            <a:bevelT w="101600" prst="riblet"/>
          </a:sp3d>
        </p:spPr>
        <p:txBody>
          <a:bodyPr wrap="square">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marL="0" lvl="1" indent="0" algn="just">
              <a:buClr>
                <a:schemeClr val="hlink"/>
              </a:buClr>
              <a:buFontTx/>
              <a:buNone/>
              <a:defRPr/>
            </a:pPr>
            <a:r>
              <a:rPr lang="de-DE" sz="1600"/>
              <a:t>Chỉ tiêu 0508: Số nhà khoa học Việt Nam tham gia các dự án quốc tế</a:t>
            </a:r>
            <a:endParaRPr lang="en-US" sz="1600" dirty="0"/>
          </a:p>
        </p:txBody>
      </p:sp>
      <p:sp>
        <p:nvSpPr>
          <p:cNvPr id="34" name="TextBox 33"/>
          <p:cNvSpPr txBox="1">
            <a:spLocks noChangeArrowheads="1"/>
          </p:cNvSpPr>
          <p:nvPr/>
        </p:nvSpPr>
        <p:spPr bwMode="auto">
          <a:xfrm>
            <a:off x="1435608" y="5208351"/>
            <a:ext cx="7696200" cy="584775"/>
          </a:xfrm>
          <a:prstGeom prst="rect">
            <a:avLst/>
          </a:prstGeom>
          <a:solidFill>
            <a:schemeClr val="accent5">
              <a:lumMod val="60000"/>
              <a:lumOff val="40000"/>
            </a:schemeClr>
          </a:solidFill>
          <a:ln>
            <a:noFill/>
          </a:ln>
          <a:scene3d>
            <a:camera prst="orthographicFront"/>
            <a:lightRig rig="threePt" dir="t"/>
          </a:scene3d>
          <a:sp3d>
            <a:bevelT w="101600" prst="riblet"/>
          </a:sp3d>
        </p:spPr>
        <p:txBody>
          <a:bodyPr wrap="square">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marL="0" lvl="1" indent="0" algn="just">
              <a:buClr>
                <a:schemeClr val="hlink"/>
              </a:buClr>
              <a:buFontTx/>
              <a:buNone/>
              <a:defRPr/>
            </a:pPr>
            <a:r>
              <a:rPr lang="de-DE" sz="1600"/>
              <a:t>Chỉ tiêu 0509: </a:t>
            </a:r>
            <a:r>
              <a:rPr lang="en-US" sz="1600"/>
              <a:t>Số nhà khoa học Việt Nam được tuyển chọn/cử vào làm việc ở các tổ chức quốc tế liên quan đến KH&amp;CN</a:t>
            </a:r>
            <a:endParaRPr lang="en-US" sz="1600" dirty="0"/>
          </a:p>
        </p:txBody>
      </p:sp>
      <p:sp>
        <p:nvSpPr>
          <p:cNvPr id="35" name="TextBox 34"/>
          <p:cNvSpPr txBox="1">
            <a:spLocks noChangeArrowheads="1"/>
          </p:cNvSpPr>
          <p:nvPr/>
        </p:nvSpPr>
        <p:spPr bwMode="auto">
          <a:xfrm>
            <a:off x="1435608" y="5900965"/>
            <a:ext cx="7696200" cy="338554"/>
          </a:xfrm>
          <a:prstGeom prst="rect">
            <a:avLst/>
          </a:prstGeom>
          <a:solidFill>
            <a:schemeClr val="accent5">
              <a:lumMod val="60000"/>
              <a:lumOff val="40000"/>
            </a:schemeClr>
          </a:solidFill>
          <a:ln>
            <a:noFill/>
          </a:ln>
          <a:scene3d>
            <a:camera prst="orthographicFront"/>
            <a:lightRig rig="threePt" dir="t"/>
          </a:scene3d>
          <a:sp3d>
            <a:bevelT w="101600" prst="riblet"/>
          </a:sp3d>
        </p:spPr>
        <p:txBody>
          <a:bodyPr wrap="square">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marL="0" lvl="1" indent="0" algn="just">
              <a:buClr>
                <a:schemeClr val="hlink"/>
              </a:buClr>
              <a:buFontTx/>
              <a:buNone/>
              <a:defRPr/>
            </a:pPr>
            <a:r>
              <a:rPr lang="de-DE" sz="1600"/>
              <a:t>Chỉ tiêu 0510: Số nhà khoa học và công nghệ nước ngoài làm việc tại Việt Nam</a:t>
            </a:r>
            <a:endParaRPr lang="en-US" sz="1600" dirty="0"/>
          </a:p>
        </p:txBody>
      </p:sp>
      <p:cxnSp>
        <p:nvCxnSpPr>
          <p:cNvPr id="4" name="Straight Arrow Connector 3"/>
          <p:cNvCxnSpPr/>
          <p:nvPr/>
        </p:nvCxnSpPr>
        <p:spPr>
          <a:xfrm flipV="1">
            <a:off x="291084" y="2414594"/>
            <a:ext cx="623316" cy="614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297942" y="3269431"/>
            <a:ext cx="616458" cy="245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66699" y="3755614"/>
            <a:ext cx="685801" cy="351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59841" y="4252585"/>
            <a:ext cx="502159" cy="649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ight Arrow 8"/>
          <p:cNvSpPr/>
          <p:nvPr/>
        </p:nvSpPr>
        <p:spPr>
          <a:xfrm>
            <a:off x="259841" y="1219200"/>
            <a:ext cx="654559"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09380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sample">
  <a:themeElements>
    <a:clrScheme name="sample 3">
      <a:dk1>
        <a:srgbClr val="2B166E"/>
      </a:dk1>
      <a:lt1>
        <a:srgbClr val="FFFFFF"/>
      </a:lt1>
      <a:dk2>
        <a:srgbClr val="1640B6"/>
      </a:dk2>
      <a:lt2>
        <a:srgbClr val="B2B2B2"/>
      </a:lt2>
      <a:accent1>
        <a:srgbClr val="48BDEC"/>
      </a:accent1>
      <a:accent2>
        <a:srgbClr val="EB984D"/>
      </a:accent2>
      <a:accent3>
        <a:srgbClr val="FFFFFF"/>
      </a:accent3>
      <a:accent4>
        <a:srgbClr val="23115D"/>
      </a:accent4>
      <a:accent5>
        <a:srgbClr val="B1DBF4"/>
      </a:accent5>
      <a:accent6>
        <a:srgbClr val="D58945"/>
      </a:accent6>
      <a:hlink>
        <a:srgbClr val="339966"/>
      </a:hlink>
      <a:folHlink>
        <a:srgbClr val="7E88E4"/>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ample 1">
        <a:dk1>
          <a:srgbClr val="19426B"/>
        </a:dk1>
        <a:lt1>
          <a:srgbClr val="FFFFFF"/>
        </a:lt1>
        <a:dk2>
          <a:srgbClr val="008080"/>
        </a:dk2>
        <a:lt2>
          <a:srgbClr val="B2B2B2"/>
        </a:lt2>
        <a:accent1>
          <a:srgbClr val="35C9C2"/>
        </a:accent1>
        <a:accent2>
          <a:srgbClr val="398AC7"/>
        </a:accent2>
        <a:accent3>
          <a:srgbClr val="FFFFFF"/>
        </a:accent3>
        <a:accent4>
          <a:srgbClr val="14375A"/>
        </a:accent4>
        <a:accent5>
          <a:srgbClr val="AEE1DD"/>
        </a:accent5>
        <a:accent6>
          <a:srgbClr val="337DB4"/>
        </a:accent6>
        <a:hlink>
          <a:srgbClr val="CCCC00"/>
        </a:hlink>
        <a:folHlink>
          <a:srgbClr val="6D50CA"/>
        </a:folHlink>
      </a:clrScheme>
      <a:clrMap bg1="lt1" tx1="dk1" bg2="lt2" tx2="dk2" accent1="accent1" accent2="accent2" accent3="accent3" accent4="accent4" accent5="accent5" accent6="accent6" hlink="hlink" folHlink="folHlink"/>
    </a:extraClrScheme>
    <a:extraClrScheme>
      <a:clrScheme name="sample 2">
        <a:dk1>
          <a:srgbClr val="25095D"/>
        </a:dk1>
        <a:lt1>
          <a:srgbClr val="FFFFFF"/>
        </a:lt1>
        <a:dk2>
          <a:srgbClr val="A1537C"/>
        </a:dk2>
        <a:lt2>
          <a:srgbClr val="B2B2B2"/>
        </a:lt2>
        <a:accent1>
          <a:srgbClr val="AF8ADC"/>
        </a:accent1>
        <a:accent2>
          <a:srgbClr val="60A065"/>
        </a:accent2>
        <a:accent3>
          <a:srgbClr val="FFFFFF"/>
        </a:accent3>
        <a:accent4>
          <a:srgbClr val="1E064E"/>
        </a:accent4>
        <a:accent5>
          <a:srgbClr val="D4C4EB"/>
        </a:accent5>
        <a:accent6>
          <a:srgbClr val="56915B"/>
        </a:accent6>
        <a:hlink>
          <a:srgbClr val="8DAED9"/>
        </a:hlink>
        <a:folHlink>
          <a:srgbClr val="5974C1"/>
        </a:folHlink>
      </a:clrScheme>
      <a:clrMap bg1="lt1" tx1="dk1" bg2="lt2" tx2="dk2" accent1="accent1" accent2="accent2" accent3="accent3" accent4="accent4" accent5="accent5" accent6="accent6" hlink="hlink" folHlink="folHlink"/>
    </a:extraClrScheme>
    <a:extraClrScheme>
      <a:clrScheme name="sample 3">
        <a:dk1>
          <a:srgbClr val="2B166E"/>
        </a:dk1>
        <a:lt1>
          <a:srgbClr val="FFFFFF"/>
        </a:lt1>
        <a:dk2>
          <a:srgbClr val="1640B6"/>
        </a:dk2>
        <a:lt2>
          <a:srgbClr val="B2B2B2"/>
        </a:lt2>
        <a:accent1>
          <a:srgbClr val="48BDEC"/>
        </a:accent1>
        <a:accent2>
          <a:srgbClr val="EB984D"/>
        </a:accent2>
        <a:accent3>
          <a:srgbClr val="FFFFFF"/>
        </a:accent3>
        <a:accent4>
          <a:srgbClr val="23115D"/>
        </a:accent4>
        <a:accent5>
          <a:srgbClr val="B1DBF4"/>
        </a:accent5>
        <a:accent6>
          <a:srgbClr val="D58945"/>
        </a:accent6>
        <a:hlink>
          <a:srgbClr val="339966"/>
        </a:hlink>
        <a:folHlink>
          <a:srgbClr val="7E88E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cdb2004120l</Template>
  <TotalTime>530</TotalTime>
  <Words>3045</Words>
  <Application>Microsoft Office PowerPoint</Application>
  <PresentationFormat>On-screen Show (4:3)</PresentationFormat>
  <Paragraphs>174</Paragraphs>
  <Slides>22</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sample</vt:lpstr>
      <vt:lpstr>Image</vt:lpstr>
      <vt:lpstr>PHƯƠNG ÁN ĐIỀU TRA HỘI NHẬP QUỐC TẾ VỀ KH&amp;CN NĂM 2016</vt:lpstr>
      <vt:lpstr>Giới thiệu chung</vt:lpstr>
      <vt:lpstr>Mục đích điều tra</vt:lpstr>
      <vt:lpstr>Đối tượng và đơn vị điều tra</vt:lpstr>
      <vt:lpstr>Đối tượng và đơn vị điều tra</vt:lpstr>
      <vt:lpstr>Đối tượng và đơn vị điều tra</vt:lpstr>
      <vt:lpstr>Phạm vi điều tra</vt:lpstr>
      <vt:lpstr>Thời điểm, thời kỳ và thời gian điều tra</vt:lpstr>
      <vt:lpstr>Nội dung điều tra</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mr Huong</dc:creator>
  <cp:lastModifiedBy>Welcome</cp:lastModifiedBy>
  <cp:revision>44</cp:revision>
  <dcterms:created xsi:type="dcterms:W3CDTF">2016-06-09T13:40:06Z</dcterms:created>
  <dcterms:modified xsi:type="dcterms:W3CDTF">2017-05-09T09:38:11Z</dcterms:modified>
</cp:coreProperties>
</file>